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28" r:id="rId1"/>
  </p:sldMasterIdLst>
  <p:notesMasterIdLst>
    <p:notesMasterId r:id="rId3"/>
  </p:notesMasterIdLst>
  <p:sldIdLst>
    <p:sldId id="257" r:id="rId2"/>
  </p:sldIdLst>
  <p:sldSz cx="12192000" cy="6858000"/>
  <p:notesSz cx="6669088" cy="9926638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Libre Franklin" panose="020B0604020202020204" charset="0"/>
      <p:regular r:id="rId8"/>
      <p:bold r:id="rId9"/>
      <p:italic r:id="rId10"/>
      <p:boldItalic r:id="rId11"/>
    </p:embeddedFont>
    <p:embeddedFont>
      <p:font typeface="Arial Black" panose="020B0A04020102020204" pitchFamily="34" charset="0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jqlFd1s60tm+qzRMpxgWiEKPSO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66" autoAdjust="0"/>
  </p:normalViewPr>
  <p:slideViewPr>
    <p:cSldViewPr snapToGrid="0">
      <p:cViewPr>
        <p:scale>
          <a:sx n="130" d="100"/>
          <a:sy n="130" d="100"/>
        </p:scale>
        <p:origin x="204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9" Type="http://customschemas.google.com/relationships/presentationmetadata" Target="metadata"/><Relationship Id="rId3" Type="http://schemas.openxmlformats.org/officeDocument/2006/relationships/notesMaster" Target="notesMasters/notesMaster1.xml"/><Relationship Id="rId42" Type="http://schemas.openxmlformats.org/officeDocument/2006/relationships/theme" Target="theme/theme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40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23751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978535" y="184468"/>
            <a:ext cx="10234930" cy="6489064"/>
            <a:chOff x="0" y="1"/>
            <a:chExt cx="10234819" cy="6488998"/>
          </a:xfrm>
        </p:grpSpPr>
        <p:grpSp>
          <p:nvGrpSpPr>
            <p:cNvPr id="5" name="Group 323"/>
            <p:cNvGrpSpPr>
              <a:grpSpLocks/>
            </p:cNvGrpSpPr>
            <p:nvPr/>
          </p:nvGrpSpPr>
          <p:grpSpPr bwMode="auto">
            <a:xfrm>
              <a:off x="0" y="1"/>
              <a:ext cx="9057640" cy="6389060"/>
              <a:chOff x="1031" y="1578"/>
              <a:chExt cx="14154" cy="9272"/>
            </a:xfrm>
          </p:grpSpPr>
          <p:grpSp>
            <p:nvGrpSpPr>
              <p:cNvPr id="16" name="Group 324"/>
              <p:cNvGrpSpPr>
                <a:grpSpLocks/>
              </p:cNvGrpSpPr>
              <p:nvPr/>
            </p:nvGrpSpPr>
            <p:grpSpPr bwMode="auto">
              <a:xfrm>
                <a:off x="1594" y="4345"/>
                <a:ext cx="13412" cy="5063"/>
                <a:chOff x="1610" y="4345"/>
                <a:chExt cx="13412" cy="5063"/>
              </a:xfrm>
            </p:grpSpPr>
            <p:cxnSp>
              <p:nvCxnSpPr>
                <p:cNvPr id="56" name="AutoShape 325"/>
                <p:cNvCxnSpPr>
                  <a:cxnSpLocks noChangeShapeType="1"/>
                </p:cNvCxnSpPr>
                <p:nvPr/>
              </p:nvCxnSpPr>
              <p:spPr bwMode="auto">
                <a:xfrm>
                  <a:off x="14767" y="6850"/>
                  <a:ext cx="16" cy="1185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7" name="AutoShape 326"/>
                <p:cNvCxnSpPr>
                  <a:cxnSpLocks noChangeShapeType="1"/>
                </p:cNvCxnSpPr>
                <p:nvPr/>
              </p:nvCxnSpPr>
              <p:spPr bwMode="auto">
                <a:xfrm>
                  <a:off x="2527" y="8035"/>
                  <a:ext cx="12256" cy="1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8" name="AutoShape 327"/>
                <p:cNvSpPr>
                  <a:spLocks noChangeArrowheads="1"/>
                </p:cNvSpPr>
                <p:nvPr/>
              </p:nvSpPr>
              <p:spPr bwMode="auto">
                <a:xfrm>
                  <a:off x="11097" y="8326"/>
                  <a:ext cx="3925" cy="108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800" u="sng">
                      <a:effectLst/>
                      <a:latin typeface="Calibri"/>
                      <a:ea typeface="Calibri"/>
                      <a:cs typeface="Times New Roman"/>
                    </a:rPr>
                    <a:t>Функции структур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457200" indent="-228600">
                    <a:lnSpc>
                      <a:spcPct val="107000"/>
                    </a:lnSpc>
                    <a:spcAft>
                      <a:spcPts val="0"/>
                    </a:spcAft>
                    <a:tabLst>
                      <a:tab pos="457200" algn="l"/>
                    </a:tabLst>
                  </a:pPr>
                  <a:r>
                    <a:rPr lang="ru-RU" sz="400">
                      <a:effectLst/>
                      <a:latin typeface="Calibri"/>
                      <a:ea typeface="Calibri"/>
                      <a:cs typeface="Times New Roman"/>
                    </a:rPr>
                    <a:t>Сопровождение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457200" indent="-228600">
                    <a:lnSpc>
                      <a:spcPct val="107000"/>
                    </a:lnSpc>
                    <a:spcAft>
                      <a:spcPts val="0"/>
                    </a:spcAft>
                    <a:tabLst>
                      <a:tab pos="457200" algn="l"/>
                    </a:tabLst>
                  </a:pPr>
                  <a:r>
                    <a:rPr lang="ru-RU" sz="400">
                      <a:effectLst/>
                      <a:latin typeface="Calibri"/>
                      <a:ea typeface="Calibri"/>
                      <a:cs typeface="Times New Roman"/>
                    </a:rPr>
                    <a:t>Координация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457200" indent="-228600">
                    <a:lnSpc>
                      <a:spcPct val="107000"/>
                    </a:lnSpc>
                    <a:spcAft>
                      <a:spcPts val="0"/>
                    </a:spcAft>
                    <a:tabLst>
                      <a:tab pos="457200" algn="l"/>
                    </a:tabLst>
                  </a:pPr>
                  <a:r>
                    <a:rPr lang="ru-RU" sz="400">
                      <a:effectLst/>
                      <a:latin typeface="Calibri"/>
                      <a:ea typeface="Calibri"/>
                      <a:cs typeface="Times New Roman"/>
                    </a:rPr>
                    <a:t>Инструктирование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457200" indent="-228600">
                    <a:lnSpc>
                      <a:spcPct val="107000"/>
                    </a:lnSpc>
                    <a:spcAft>
                      <a:spcPts val="0"/>
                    </a:spcAft>
                    <a:tabLst>
                      <a:tab pos="457200" algn="l"/>
                    </a:tabLst>
                  </a:pPr>
                  <a:r>
                    <a:rPr lang="ru-RU" sz="400">
                      <a:effectLst/>
                      <a:latin typeface="Calibri"/>
                      <a:ea typeface="Calibri"/>
                      <a:cs typeface="Times New Roman"/>
                    </a:rPr>
                    <a:t>Информирование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457200" indent="-228600">
                    <a:lnSpc>
                      <a:spcPct val="107000"/>
                    </a:lnSpc>
                    <a:spcAft>
                      <a:spcPts val="0"/>
                    </a:spcAft>
                    <a:tabLst>
                      <a:tab pos="457200" algn="l"/>
                    </a:tabLst>
                  </a:pPr>
                  <a:r>
                    <a:rPr lang="ru-RU" sz="400">
                      <a:effectLst/>
                      <a:latin typeface="Calibri"/>
                      <a:ea typeface="Calibri"/>
                      <a:cs typeface="Times New Roman"/>
                    </a:rPr>
                    <a:t>Обеспечение инструментарием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457200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400">
                      <a:effectLst/>
                      <a:latin typeface="Calibri"/>
                      <a:ea typeface="Calibri"/>
                      <a:cs typeface="Times New Roman"/>
                    </a:rPr>
                    <a:t> 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400">
                      <a:effectLst/>
                      <a:latin typeface="Calibri"/>
                      <a:ea typeface="Calibri"/>
                      <a:cs typeface="Times New Roman"/>
                    </a:rPr>
                    <a:t> 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59" name="AutoShape 328"/>
                <p:cNvCxnSpPr>
                  <a:cxnSpLocks noChangeShapeType="1"/>
                </p:cNvCxnSpPr>
                <p:nvPr/>
              </p:nvCxnSpPr>
              <p:spPr bwMode="auto">
                <a:xfrm>
                  <a:off x="1610" y="4345"/>
                  <a:ext cx="1" cy="339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7" name="Group 329"/>
              <p:cNvGrpSpPr>
                <a:grpSpLocks/>
              </p:cNvGrpSpPr>
              <p:nvPr/>
            </p:nvGrpSpPr>
            <p:grpSpPr bwMode="auto">
              <a:xfrm>
                <a:off x="1031" y="1578"/>
                <a:ext cx="14154" cy="9272"/>
                <a:chOff x="1031" y="1578"/>
                <a:chExt cx="14154" cy="9272"/>
              </a:xfrm>
            </p:grpSpPr>
            <p:cxnSp>
              <p:nvCxnSpPr>
                <p:cNvPr id="18" name="AutoShape 330"/>
                <p:cNvCxnSpPr>
                  <a:cxnSpLocks noChangeShapeType="1"/>
                </p:cNvCxnSpPr>
                <p:nvPr/>
              </p:nvCxnSpPr>
              <p:spPr bwMode="auto">
                <a:xfrm>
                  <a:off x="2028" y="1723"/>
                  <a:ext cx="1306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9" name="Group 331"/>
                <p:cNvGrpSpPr>
                  <a:grpSpLocks/>
                </p:cNvGrpSpPr>
                <p:nvPr/>
              </p:nvGrpSpPr>
              <p:grpSpPr bwMode="auto">
                <a:xfrm>
                  <a:off x="1031" y="1578"/>
                  <a:ext cx="14154" cy="9272"/>
                  <a:chOff x="1031" y="1578"/>
                  <a:chExt cx="14154" cy="9272"/>
                </a:xfrm>
              </p:grpSpPr>
              <p:grpSp>
                <p:nvGrpSpPr>
                  <p:cNvPr id="20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1126" y="1578"/>
                    <a:ext cx="14059" cy="9181"/>
                    <a:chOff x="1126" y="1578"/>
                    <a:chExt cx="14059" cy="9181"/>
                  </a:xfrm>
                </p:grpSpPr>
                <p:cxnSp>
                  <p:nvCxnSpPr>
                    <p:cNvPr id="44" name="AutoShape 335"/>
                    <p:cNvCxnSpPr>
                      <a:cxnSpLocks noChangeShapeType="1"/>
                    </p:cNvCxnSpPr>
                    <p:nvPr/>
                  </p:nvCxnSpPr>
                  <p:spPr bwMode="auto">
                    <a:xfrm flipH="1" flipV="1">
                      <a:off x="15089" y="1723"/>
                      <a:ext cx="96" cy="9036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5" name="AutoShape 33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755" y="2765"/>
                      <a:ext cx="0" cy="250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46" name="AutoShap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6" y="1578"/>
                      <a:ext cx="902" cy="2767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vert270" wrap="square" lIns="91440" tIns="45720" rIns="91440" bIns="45720" anchor="t" anchorCtr="0" upright="1">
                      <a:noAutofit/>
                    </a:bodyPr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Ценностный и целевой компоненты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47" name="AutoShap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26" y="3015"/>
                      <a:ext cx="3941" cy="1087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Ценности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Ценность конкретного человека, его профессионализм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Ценность профессионального сообщества, профессиональная коммуникация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Ценность непрерывного  профессионального образовани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48" name="AutoShap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5" y="1723"/>
                      <a:ext cx="6208" cy="100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Заказ</a:t>
                      </a: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государства</a:t>
                      </a: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создание системы непрерывного и планомерного повышения квалификации и роста профессионального педагогического мастерства</a:t>
                      </a:r>
                      <a:r>
                        <a:rPr lang="ru-RU" sz="115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педагогических работников с учетом их профессиональных дефицитов и интересов, а также</a:t>
                      </a:r>
                      <a:r>
                        <a:rPr lang="ru-RU" sz="115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требований работодателя в направлении формирования ФГ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49" name="AutoShap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3" y="2903"/>
                      <a:ext cx="5531" cy="1694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Цель: </a:t>
                      </a: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Создание системы  сопровождения </a:t>
                      </a:r>
                      <a:r>
                        <a:rPr lang="ru-RU" sz="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непрерывного</a:t>
                      </a: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профессионального мастерства педагогических работников с учетом их профессиональных дефицитов и потребностей </a:t>
                      </a:r>
                      <a:r>
                        <a:rPr lang="ru-RU" sz="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направлении формирования ФГ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Задачи:</a:t>
                      </a:r>
                      <a:r>
                        <a:rPr lang="ru-RU" sz="500" dirty="0">
                          <a:solidFill>
                            <a:srgbClr val="44546A"/>
                          </a:solidFill>
                          <a:effectLst/>
                          <a:latin typeface="Libre Franklin"/>
                          <a:ea typeface="Libre Franklin"/>
                          <a:cs typeface="Libre Frankli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indent="83185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</a:rPr>
                        <a:t>Выявление профессиональных дефициты в области формирования функциональной грамотности на основе результатов оценочных процедур.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indent="83185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</a:rPr>
                        <a:t>Формирование заказа на повышение квалификации работников </a:t>
                      </a:r>
                      <a:r>
                        <a:rPr lang="ru-RU" sz="500" dirty="0" smtClean="0">
                          <a:effectLst/>
                          <a:latin typeface="Times New Roman"/>
                          <a:ea typeface="Times New Roman"/>
                        </a:rPr>
                        <a:t>школы в </a:t>
                      </a: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</a:rPr>
                        <a:t>области формирования ФГ на основе выявленных дефицитов.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indent="83185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</a:rPr>
                        <a:t>Изменение содержания и технологий преподавания в </a:t>
                      </a:r>
                      <a:r>
                        <a:rPr lang="ru-RU" sz="500" dirty="0" smtClean="0">
                          <a:effectLst/>
                          <a:latin typeface="Times New Roman"/>
                          <a:ea typeface="Times New Roman"/>
                        </a:rPr>
                        <a:t>школе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indent="83185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</a:rPr>
                        <a:t>Методическая поддержка формирования функциональной грамотности (в. т. числе обновление 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содержание </a:t>
                      </a: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</a:rPr>
                        <a:t>деятельности районных предметных методических объединений)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indent="83185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</a:rPr>
                        <a:t>Обобщение и тиражирование лучших практик формирования функциональной грамотности педагогов.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indent="83185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</a:rPr>
                        <a:t>-  Мониторинг формирования функциональной грамотности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cxnSp>
                  <p:nvCxnSpPr>
                    <p:cNvPr id="50" name="AutoShape 341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10477" y="3525"/>
                      <a:ext cx="349" cy="4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51" name="AutoShap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57" y="1723"/>
                      <a:ext cx="5533" cy="100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Методологические основания (подходы)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Системно-деятельностный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Компетентностный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Технологический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cxnSp>
                  <p:nvCxnSpPr>
                    <p:cNvPr id="52" name="AutoShape 34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560" y="2681"/>
                      <a:ext cx="15" cy="167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53" name="AutoShape 34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6829" y="2848"/>
                      <a:ext cx="3731" cy="1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54" name="AutoShape 34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943" y="3934"/>
                      <a:ext cx="0" cy="648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55" name="AutoShap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9" y="3015"/>
                      <a:ext cx="2728" cy="1212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Принципы методического сопровождения</a:t>
                      </a:r>
                      <a:r>
                        <a:rPr lang="ru-RU" sz="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 сетевого взаимодействия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 интегративности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 индивидуализации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 открытости и доступности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 обязательности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  <p:grpSp>
                <p:nvGrpSpPr>
                  <p:cNvPr id="21" name="Group 347"/>
                  <p:cNvGrpSpPr>
                    <a:grpSpLocks/>
                  </p:cNvGrpSpPr>
                  <p:nvPr/>
                </p:nvGrpSpPr>
                <p:grpSpPr bwMode="auto">
                  <a:xfrm>
                    <a:off x="1031" y="2849"/>
                    <a:ext cx="14058" cy="8001"/>
                    <a:chOff x="1031" y="2849"/>
                    <a:chExt cx="14058" cy="8001"/>
                  </a:xfrm>
                </p:grpSpPr>
                <p:grpSp>
                  <p:nvGrpSpPr>
                    <p:cNvPr id="22" name="Group 3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25" y="7683"/>
                      <a:ext cx="8700" cy="3167"/>
                      <a:chOff x="1458" y="6513"/>
                      <a:chExt cx="8700" cy="3132"/>
                    </a:xfrm>
                  </p:grpSpPr>
                  <p:cxnSp>
                    <p:nvCxnSpPr>
                      <p:cNvPr id="41" name="AutoShape 35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977" y="6513"/>
                        <a:ext cx="0" cy="448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 type="arrow" w="med" len="med"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42" name="AutoShape 3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58" y="6961"/>
                        <a:ext cx="1259" cy="2684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rot="0" vert="vert270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90000"/>
                          </a:lnSpc>
                          <a:spcAft>
                            <a:spcPts val="800"/>
                          </a:spcAft>
                        </a:pPr>
                        <a:r>
                          <a:rPr lang="ru-RU" sz="1100" b="1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Структурно-функциональный компонент</a:t>
                        </a:r>
                        <a:endParaRPr lang="ru-RU" sz="110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sp>
                    <p:nvSpPr>
                      <p:cNvPr id="43" name="AutoShape 3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514" y="7392"/>
                        <a:ext cx="3644" cy="794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800" u="sng" dirty="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Структуры, обеспечивающие МС</a:t>
                        </a:r>
                        <a:endParaRPr lang="ru-RU" sz="11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  <a:p>
                        <a:pPr marL="342900" lvl="0" indent="-342900">
                          <a:lnSpc>
                            <a:spcPct val="107000"/>
                          </a:lnSpc>
                          <a:spcAft>
                            <a:spcPts val="0"/>
                          </a:spcAft>
                          <a:buFont typeface="Libre Franklin"/>
                          <a:buChar char="-"/>
                          <a:tabLst>
                            <a:tab pos="457200" algn="l"/>
                          </a:tabLst>
                        </a:pPr>
                        <a:r>
                          <a:rPr lang="ru-RU" sz="400" dirty="0" smtClean="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Методический </a:t>
                        </a:r>
                        <a:r>
                          <a:rPr lang="ru-RU" sz="400" dirty="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совет</a:t>
                        </a:r>
                        <a:endParaRPr lang="ru-RU" sz="11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  <a:p>
                        <a:pPr marL="342900" lvl="0" indent="-342900">
                          <a:lnSpc>
                            <a:spcPct val="107000"/>
                          </a:lnSpc>
                          <a:spcAft>
                            <a:spcPts val="0"/>
                          </a:spcAft>
                          <a:buFont typeface="Libre Franklin"/>
                          <a:buChar char="-"/>
                          <a:tabLst>
                            <a:tab pos="457200" algn="l"/>
                          </a:tabLst>
                        </a:pPr>
                        <a:r>
                          <a:rPr lang="ru-RU" sz="400" dirty="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Профессиональные методические сообщества педагогов и </a:t>
                        </a:r>
                        <a:r>
                          <a:rPr lang="ru-RU" sz="40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руководителей </a:t>
                        </a:r>
                        <a:r>
                          <a:rPr lang="ru-RU" sz="400" smtClean="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(ШМО</a:t>
                        </a:r>
                        <a:r>
                          <a:rPr lang="ru-RU" sz="40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, </a:t>
                        </a:r>
                        <a:r>
                          <a:rPr lang="ru-RU" sz="400" smtClean="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школа </a:t>
                        </a:r>
                        <a:r>
                          <a:rPr lang="ru-RU" sz="400" dirty="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молодого педагога, наставничество)</a:t>
                        </a:r>
                        <a:endParaRPr lang="ru-RU" sz="11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  <a:p>
                        <a:pPr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400" dirty="0">
                            <a:effectLst/>
                            <a:latin typeface="Calibri"/>
                            <a:ea typeface="Calibri"/>
                            <a:cs typeface="Times New Roman"/>
                          </a:rPr>
                          <a:t> </a:t>
                        </a:r>
                        <a:endParaRPr lang="ru-RU" sz="1100" dirty="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</p:grpSp>
                <p:cxnSp>
                  <p:nvCxnSpPr>
                    <p:cNvPr id="23" name="AutoShape 35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33" y="8035"/>
                      <a:ext cx="0" cy="377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24" name="AutoShap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5" y="7189"/>
                      <a:ext cx="8590" cy="761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Средства организации методического сопровождения:</a:t>
                      </a:r>
                      <a:r>
                        <a:rPr lang="ru-RU" sz="8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Дорожная карта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РАОП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Диагностический </a:t>
                      </a: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инструментарий для выявления дефицитов (лист наблюдения урока, занятия , формирующего ФГ)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grpSp>
                  <p:nvGrpSpPr>
                    <p:cNvPr id="25" name="Group 3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" y="2849"/>
                      <a:ext cx="14058" cy="5186"/>
                      <a:chOff x="1031" y="2849"/>
                      <a:chExt cx="14058" cy="5186"/>
                    </a:xfrm>
                  </p:grpSpPr>
                  <p:cxnSp>
                    <p:nvCxnSpPr>
                      <p:cNvPr id="26" name="AutoShape 35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6811" y="6935"/>
                        <a:ext cx="0" cy="271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7" name="AutoShape 3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943" y="6850"/>
                        <a:ext cx="0" cy="356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8" name="AutoShape 36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511" y="6850"/>
                        <a:ext cx="16" cy="118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grpSp>
                    <p:nvGrpSpPr>
                      <p:cNvPr id="29" name="Group 3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31" y="2849"/>
                        <a:ext cx="14058" cy="4830"/>
                        <a:chOff x="1031" y="2849"/>
                        <a:chExt cx="14058" cy="4830"/>
                      </a:xfrm>
                    </p:grpSpPr>
                    <p:sp>
                      <p:nvSpPr>
                        <p:cNvPr id="30" name="AutoShape 3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1" y="4684"/>
                          <a:ext cx="1077" cy="2995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vert270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1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Содержательно-технологический компонент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1" name="AutoShape 3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299" y="4582"/>
                          <a:ext cx="3301" cy="2430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500" u="sng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Содержательная составляющая: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500" u="none" strike="noStrike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5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Изменение подхода методического сопровождения в освоении приемов и способов, формирующих ФГ: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90170" indent="-698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180340" algn="l"/>
                            </a:tabLst>
                          </a:pPr>
                          <a:r>
                            <a:rPr lang="ru-RU" sz="500" i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исследование </a:t>
                          </a:r>
                          <a:r>
                            <a:rPr lang="ru-RU" sz="5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проф. дефицитов и потребностей (на основе диагностического инструментария)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90170" indent="-698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180340" algn="l"/>
                            </a:tabLst>
                          </a:pPr>
                          <a:r>
                            <a:rPr lang="ru-RU" sz="5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Сбор и анализ информации(соотнесение потребностей  с выявленными дефицитами)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90170" indent="-698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180340" algn="l"/>
                            </a:tabLst>
                          </a:pPr>
                          <a:r>
                            <a:rPr lang="ru-RU" sz="500" i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Формирование заказа </a:t>
                          </a:r>
                          <a:r>
                            <a:rPr lang="ru-RU" sz="5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по ПК, организация методической помощи педагогам по </a:t>
                          </a:r>
                          <a:r>
                            <a:rPr lang="ru-RU" sz="500" i="1" dirty="0" err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выявл</a:t>
                          </a:r>
                          <a:r>
                            <a:rPr lang="ru-RU" sz="5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 дефицитам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5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Проектирование и реализация образовательных событий, требующих проявления ФГ как элемента ООП  для обучающихся (определены способы работы, формирующие ФГ)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p:txBody>
                    </p:sp>
                    <p:sp>
                      <p:nvSpPr>
                        <p:cNvPr id="32" name="AutoShape 3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170" y="4430"/>
                          <a:ext cx="2847" cy="2276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600" u="sng" dirty="0" err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Деятельностная</a:t>
                          </a:r>
                          <a:r>
                            <a:rPr lang="ru-RU" sz="600" u="sng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(технологическая) составляющая: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-формы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Symbol"/>
                            <a:buChar char=""/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Онлайн форматы взаимодействия и поддержки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Symbol"/>
                            <a:buChar char=""/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Активные форматы обучения 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Symbol"/>
                            <a:buChar char=""/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Горизонтальные связи между педагогами </a:t>
                          </a:r>
                          <a:r>
                            <a:rPr lang="ru-RU" sz="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(наставничество</a:t>
                          </a: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обмен опытом)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-методы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457200" indent="-2286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Деловые игры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457200" indent="-2286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Кейс-технология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457200" indent="-2286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Форсайт-технология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3" name="AutoShape 3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087" y="4582"/>
                          <a:ext cx="2638" cy="1872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600" u="sng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Коммуникативная составляющая: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Профессиональная коммуникация, способствующая общему пониманию вопросов формирования ФГ: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eriod"/>
                            <a:tabLst>
                              <a:tab pos="457200" algn="l"/>
                            </a:tabLst>
                          </a:pPr>
                          <a:r>
                            <a:rPr lang="ru-RU" sz="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предметная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eriod"/>
                            <a:tabLst>
                              <a:tab pos="457200" algn="l"/>
                            </a:tabLst>
                          </a:pPr>
                          <a:r>
                            <a:rPr lang="ru-RU" sz="600" dirty="0" err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межпредметная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eriod"/>
                            <a:tabLst>
                              <a:tab pos="457200" algn="l"/>
                            </a:tabLst>
                          </a:pPr>
                          <a:r>
                            <a:rPr lang="ru-RU" sz="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сетевая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4" name="AutoShape 3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369" y="4430"/>
                          <a:ext cx="2575" cy="2276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800" u="sng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Рефлексивная </a:t>
                          </a:r>
                          <a:r>
                            <a:rPr lang="ru-RU" sz="800" u="sng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составляющая:</a:t>
                          </a:r>
                          <a:endParaRPr lang="ru-RU" sz="11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72000" indent="6985">
                            <a:spcAft>
                              <a:spcPts val="0"/>
                            </a:spcAft>
                            <a:tabLst>
                              <a:tab pos="90170" algn="l"/>
                            </a:tabLst>
                          </a:pPr>
                          <a:r>
                            <a:rPr lang="ru-RU" sz="600" dirty="0" smtClean="0">
                              <a:effectLst/>
                              <a:latin typeface="Times New Roman"/>
                              <a:ea typeface="Libre Franklin"/>
                            </a:rPr>
                            <a:t>Организация рефлексивно-аналитических мероприятий:</a:t>
                          </a:r>
                          <a:endParaRPr lang="ru-RU" sz="12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72000" indent="6985">
                            <a:spcAft>
                              <a:spcPts val="0"/>
                            </a:spcAft>
                            <a:tabLst>
                              <a:tab pos="90170" algn="l"/>
                            </a:tabLst>
                          </a:pPr>
                          <a:r>
                            <a:rPr lang="ru-RU" sz="600" dirty="0" smtClean="0">
                              <a:effectLst/>
                              <a:latin typeface="Times New Roman"/>
                              <a:ea typeface="Libre Franklin"/>
                            </a:rPr>
                            <a:t>Рефлексивно-аналитический </a:t>
                          </a:r>
                          <a:r>
                            <a:rPr lang="ru-RU" sz="600" dirty="0">
                              <a:effectLst/>
                              <a:latin typeface="Times New Roman"/>
                              <a:ea typeface="Libre Franklin"/>
                            </a:rPr>
                            <a:t>семинар</a:t>
                          </a:r>
                          <a:endParaRPr lang="ru-RU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72000" indent="6985">
                            <a:spcAft>
                              <a:spcPts val="0"/>
                            </a:spcAft>
                            <a:tabLst>
                              <a:tab pos="90170" algn="l"/>
                            </a:tabLst>
                          </a:pPr>
                          <a:r>
                            <a:rPr lang="ru-RU" sz="600" dirty="0">
                              <a:effectLst/>
                              <a:latin typeface="Times New Roman"/>
                              <a:ea typeface="Libre Franklin"/>
                            </a:rPr>
                            <a:t>Системно-структурный анализ деятельности</a:t>
                          </a:r>
                          <a:endParaRPr lang="ru-RU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72000" indent="6985">
                            <a:spcAft>
                              <a:spcPts val="0"/>
                            </a:spcAft>
                            <a:tabLst>
                              <a:tab pos="90170" algn="l"/>
                            </a:tabLst>
                          </a:pPr>
                          <a:r>
                            <a:rPr lang="ru-RU" sz="600" dirty="0">
                              <a:effectLst/>
                              <a:latin typeface="Times New Roman"/>
                              <a:ea typeface="Libre Franklin"/>
                            </a:rPr>
                            <a:t>Разработка </a:t>
                          </a:r>
                          <a:r>
                            <a:rPr lang="ru-RU" sz="600" dirty="0" err="1">
                              <a:effectLst/>
                              <a:latin typeface="Times New Roman"/>
                              <a:ea typeface="Libre Franklin"/>
                            </a:rPr>
                            <a:t>критериальных</a:t>
                          </a:r>
                          <a:r>
                            <a:rPr lang="ru-RU" sz="600" dirty="0">
                              <a:effectLst/>
                              <a:latin typeface="Times New Roman"/>
                              <a:ea typeface="Libre Franklin"/>
                            </a:rPr>
                            <a:t> показателей по методическому сопровождению педагогов по формированию ФГ (лист наблюдения, </a:t>
                          </a:r>
                          <a:r>
                            <a:rPr lang="ru-RU" sz="600" dirty="0" err="1">
                              <a:effectLst/>
                              <a:latin typeface="Times New Roman"/>
                              <a:ea typeface="Libre Franklin"/>
                            </a:rPr>
                            <a:t>уровневость</a:t>
                          </a:r>
                          <a:r>
                            <a:rPr lang="ru-RU" sz="600" dirty="0">
                              <a:effectLst/>
                              <a:latin typeface="Times New Roman"/>
                              <a:ea typeface="Libre Franklin"/>
                            </a:rPr>
                            <a:t>)</a:t>
                          </a:r>
                          <a:endParaRPr lang="ru-RU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p:txBody>
                    </p:sp>
                    <p:cxnSp>
                      <p:nvCxnSpPr>
                        <p:cNvPr id="35" name="AutoShape 36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1611" y="4227"/>
                          <a:ext cx="13478" cy="203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36" name="AutoShape 36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6847" y="2849"/>
                          <a:ext cx="0" cy="282"/>
                        </a:xfrm>
                        <a:prstGeom prst="straightConnector1">
                          <a:avLst/>
                        </a:prstGeom>
                        <a:noFill/>
                        <a:ln w="2857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37" name="AutoShape 37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600" y="5598"/>
                          <a:ext cx="373" cy="0"/>
                        </a:xfrm>
                        <a:prstGeom prst="straightConnector1">
                          <a:avLst/>
                        </a:prstGeom>
                        <a:noFill/>
                        <a:ln w="2857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38" name="AutoShape 37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2017" y="5598"/>
                          <a:ext cx="352" cy="0"/>
                        </a:xfrm>
                        <a:prstGeom prst="straightConnector1">
                          <a:avLst/>
                        </a:prstGeom>
                        <a:noFill/>
                        <a:ln w="2857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39" name="AutoShape 37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767" y="5746"/>
                          <a:ext cx="290" cy="33"/>
                        </a:xfrm>
                        <a:prstGeom prst="straightConnector1">
                          <a:avLst/>
                        </a:prstGeom>
                        <a:noFill/>
                        <a:ln w="2857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40" name="AutoShape 3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027" y="3559"/>
                          <a:ext cx="420" cy="0"/>
                        </a:xfrm>
                        <a:prstGeom prst="straightConnector1">
                          <a:avLst/>
                        </a:prstGeom>
                        <a:noFill/>
                        <a:ln w="2857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</p:grpSp>
              </p:grpSp>
            </p:grpSp>
          </p:grpSp>
        </p:grpSp>
        <p:sp>
          <p:nvSpPr>
            <p:cNvPr id="6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9229725" y="204787"/>
              <a:ext cx="1005094" cy="62842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algn="ctr">
              <a:solidFill>
                <a:srgbClr val="70AD47"/>
              </a:solidFill>
              <a:miter lim="800000"/>
              <a:headEnd/>
              <a:tailEnd/>
            </a:ln>
          </p:spPr>
          <p:txBody>
            <a:bodyPr rot="0" vert="vert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ru-RU" sz="1100" b="1">
                  <a:effectLst/>
                  <a:latin typeface="Calibri"/>
                  <a:ea typeface="Calibri"/>
                  <a:cs typeface="Times New Roman"/>
                </a:rPr>
                <a:t>Результативно-оценочный компонент модели (рефлексивно-аналитические, диагностические и мониторинговые мероприятия)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7" name="Группа 6"/>
            <p:cNvGrpSpPr>
              <a:grpSpLocks/>
            </p:cNvGrpSpPr>
            <p:nvPr/>
          </p:nvGrpSpPr>
          <p:grpSpPr bwMode="auto">
            <a:xfrm>
              <a:off x="1181100" y="4657725"/>
              <a:ext cx="6721342" cy="1594783"/>
              <a:chOff x="0" y="0"/>
              <a:chExt cx="6721342" cy="1594783"/>
            </a:xfrm>
          </p:grpSpPr>
          <p:cxnSp>
            <p:nvCxnSpPr>
              <p:cNvPr id="8" name="Прямая со стрелкой 7"/>
              <p:cNvCxnSpPr>
                <a:cxnSpLocks noChangeShapeType="1"/>
              </p:cNvCxnSpPr>
              <p:nvPr/>
            </p:nvCxnSpPr>
            <p:spPr bwMode="auto">
              <a:xfrm>
                <a:off x="4048125" y="319087"/>
                <a:ext cx="1307387" cy="0"/>
              </a:xfrm>
              <a:prstGeom prst="straightConnector1">
                <a:avLst/>
              </a:prstGeom>
              <a:noFill/>
              <a:ln w="28575" algn="ctr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" name="Прямая со стрелкой 8"/>
              <p:cNvCxnSpPr>
                <a:cxnSpLocks noChangeShapeType="1"/>
              </p:cNvCxnSpPr>
              <p:nvPr/>
            </p:nvCxnSpPr>
            <p:spPr bwMode="auto">
              <a:xfrm flipV="1">
                <a:off x="4048125" y="642937"/>
                <a:ext cx="1307387" cy="8667"/>
              </a:xfrm>
              <a:prstGeom prst="straightConnector1">
                <a:avLst/>
              </a:prstGeom>
              <a:noFill/>
              <a:ln w="28575" algn="ctr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" name="Скругленный прямоугольник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92225" cy="159478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algn="ctr">
                <a:solidFill>
                  <a:srgbClr val="70AD47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800">
                    <a:effectLst/>
                    <a:latin typeface="Calibri"/>
                    <a:ea typeface="Calibri"/>
                    <a:cs typeface="Times New Roman"/>
                  </a:rPr>
                  <a:t>Функции управления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600">
                    <a:effectLst/>
                    <a:latin typeface="Calibri"/>
                    <a:ea typeface="Calibri"/>
                    <a:cs typeface="Times New Roman"/>
                  </a:rPr>
                  <a:t>Разработческая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600">
                    <a:effectLst/>
                    <a:latin typeface="Calibri"/>
                    <a:ea typeface="Calibri"/>
                    <a:cs typeface="Times New Roman"/>
                  </a:rPr>
                  <a:t>Координационная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600">
                    <a:effectLst/>
                    <a:latin typeface="Calibri"/>
                    <a:ea typeface="Calibri"/>
                    <a:cs typeface="Times New Roman"/>
                  </a:rPr>
                  <a:t>Информационная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600">
                    <a:effectLst/>
                    <a:latin typeface="Calibri"/>
                    <a:ea typeface="Calibri"/>
                    <a:cs typeface="Times New Roman"/>
                  </a:rPr>
                  <a:t>Сопровождающая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600">
                    <a:effectLst/>
                    <a:latin typeface="Calibri"/>
                    <a:ea typeface="Calibri"/>
                    <a:cs typeface="Times New Roman"/>
                  </a:rPr>
                  <a:t>Контролирующая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" name="Скругленный прямоугольник 10"/>
              <p:cNvSpPr>
                <a:spLocks noChangeArrowheads="1"/>
              </p:cNvSpPr>
              <p:nvPr/>
            </p:nvSpPr>
            <p:spPr bwMode="auto">
              <a:xfrm>
                <a:off x="1919286" y="881062"/>
                <a:ext cx="3224090" cy="61537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algn="ctr">
                <a:solidFill>
                  <a:srgbClr val="70AD47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800" dirty="0">
                    <a:effectLst/>
                    <a:latin typeface="Calibri"/>
                    <a:ea typeface="Calibri"/>
                    <a:cs typeface="Times New Roman"/>
                  </a:rPr>
                  <a:t>Управленческие действия</a:t>
                </a:r>
                <a:endParaRPr lang="ru-RU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 indent="-228600">
                  <a:lnSpc>
                    <a:spcPct val="107000"/>
                  </a:lnSpc>
                  <a:spcAft>
                    <a:spcPts val="0"/>
                  </a:spcAft>
                  <a:tabLst>
                    <a:tab pos="457200" algn="l"/>
                  </a:tabLst>
                </a:pPr>
                <a:r>
                  <a:rPr lang="ru-RU" sz="400" dirty="0">
                    <a:effectLst/>
                    <a:latin typeface="Calibri"/>
                    <a:ea typeface="Calibri"/>
                    <a:cs typeface="Times New Roman"/>
                  </a:rPr>
                  <a:t>Рефлексивно-аналитические семинары с результатами  краевых оценочных процедур </a:t>
                </a:r>
                <a:endParaRPr lang="ru-RU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 indent="-228600">
                  <a:lnSpc>
                    <a:spcPct val="107000"/>
                  </a:lnSpc>
                  <a:spcAft>
                    <a:spcPts val="0"/>
                  </a:spcAft>
                  <a:tabLst>
                    <a:tab pos="457200" algn="l"/>
                  </a:tabLst>
                </a:pPr>
                <a:r>
                  <a:rPr lang="ru-RU" sz="400" dirty="0">
                    <a:effectLst/>
                    <a:latin typeface="Calibri"/>
                    <a:ea typeface="Calibri"/>
                    <a:cs typeface="Times New Roman"/>
                  </a:rPr>
                  <a:t>Рефлексивно-аналитические семинары с результатами  диагностических исследований формирования ФГ педагогами </a:t>
                </a:r>
                <a:endParaRPr lang="ru-RU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 indent="-228600">
                  <a:lnSpc>
                    <a:spcPct val="107000"/>
                  </a:lnSpc>
                  <a:spcAft>
                    <a:spcPts val="0"/>
                  </a:spcAft>
                  <a:tabLst>
                    <a:tab pos="457200" algn="l"/>
                  </a:tabLst>
                </a:pPr>
                <a:r>
                  <a:rPr lang="ru-RU" sz="400" dirty="0">
                    <a:effectLst/>
                    <a:latin typeface="Calibri"/>
                    <a:ea typeface="Calibri"/>
                    <a:cs typeface="Times New Roman"/>
                  </a:rPr>
                  <a:t>Соотнесение результатов мониторинговых процедур обучающегося и педагога</a:t>
                </a:r>
                <a:endParaRPr lang="ru-RU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00" dirty="0">
                    <a:effectLst/>
                    <a:latin typeface="Calibri"/>
                    <a:ea typeface="Calibri"/>
                    <a:cs typeface="Times New Roman"/>
                  </a:rPr>
                  <a:t>Мониторинговые процедуры реализации модели методического сопровождения педагогов по ФГ на уровне муниципалитета ( 1 раз в год)</a:t>
                </a:r>
                <a:endParaRPr lang="ru-RU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8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ru-RU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12" name="Прямая со стрелкой 11"/>
              <p:cNvCxnSpPr>
                <a:cxnSpLocks noChangeShapeType="1"/>
              </p:cNvCxnSpPr>
              <p:nvPr/>
            </p:nvCxnSpPr>
            <p:spPr bwMode="auto">
              <a:xfrm flipV="1">
                <a:off x="1295400" y="466725"/>
                <a:ext cx="627582" cy="4333"/>
              </a:xfrm>
              <a:prstGeom prst="straightConnector1">
                <a:avLst/>
              </a:prstGeom>
              <a:noFill/>
              <a:ln w="28575" algn="ctr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Прямая со стрелкой 12"/>
              <p:cNvCxnSpPr>
                <a:cxnSpLocks noChangeShapeType="1"/>
              </p:cNvCxnSpPr>
              <p:nvPr/>
            </p:nvCxnSpPr>
            <p:spPr bwMode="auto">
              <a:xfrm flipV="1">
                <a:off x="1295400" y="1247775"/>
                <a:ext cx="627582" cy="4334"/>
              </a:xfrm>
              <a:prstGeom prst="straightConnector1">
                <a:avLst/>
              </a:prstGeom>
              <a:noFill/>
              <a:ln w="28575" algn="ctr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Прямая со стрелкой 13"/>
              <p:cNvCxnSpPr>
                <a:cxnSpLocks noChangeShapeType="1"/>
              </p:cNvCxnSpPr>
              <p:nvPr/>
            </p:nvCxnSpPr>
            <p:spPr bwMode="auto">
              <a:xfrm>
                <a:off x="5087063" y="1256296"/>
                <a:ext cx="1634279" cy="0"/>
              </a:xfrm>
              <a:prstGeom prst="straightConnector1">
                <a:avLst/>
              </a:prstGeom>
              <a:noFill/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Прямая со стрелкой 14"/>
              <p:cNvCxnSpPr>
                <a:cxnSpLocks noChangeShapeType="1"/>
              </p:cNvCxnSpPr>
              <p:nvPr/>
            </p:nvCxnSpPr>
            <p:spPr bwMode="auto">
              <a:xfrm flipV="1">
                <a:off x="6721342" y="763173"/>
                <a:ext cx="0" cy="507010"/>
              </a:xfrm>
              <a:prstGeom prst="straightConnector1">
                <a:avLst/>
              </a:prstGeom>
              <a:noFill/>
              <a:ln w="28575" algn="ctr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539</TotalTime>
  <Words>331</Words>
  <Application>Microsoft Office PowerPoint</Application>
  <PresentationFormat>Произвольный</PresentationFormat>
  <Paragraphs>85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Libre Franklin</vt:lpstr>
      <vt:lpstr>Symbol</vt:lpstr>
      <vt:lpstr>Times New Roman</vt:lpstr>
      <vt:lpstr>Arial Black</vt:lpstr>
      <vt:lpstr>Главная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методического сопровождения учителя по формированию функциональной грамотности школьников в НОЙ ГРАМОТНОСТИ ШКОЛЬНИКОВ в Абанском районе</dc:title>
  <dc:creator>УО-1</dc:creator>
  <cp:lastModifiedBy>Зверева ЛА</cp:lastModifiedBy>
  <cp:revision>49</cp:revision>
  <dcterms:modified xsi:type="dcterms:W3CDTF">2021-03-04T07:02:41Z</dcterms:modified>
</cp:coreProperties>
</file>