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sldIdLst>
    <p:sldId id="256" r:id="rId2"/>
    <p:sldId id="257" r:id="rId3"/>
    <p:sldId id="266" r:id="rId4"/>
    <p:sldId id="268" r:id="rId5"/>
    <p:sldId id="267" r:id="rId6"/>
    <p:sldId id="269" r:id="rId7"/>
    <p:sldId id="258" r:id="rId8"/>
    <p:sldId id="259" r:id="rId9"/>
    <p:sldId id="261" r:id="rId10"/>
    <p:sldId id="26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73" d="100"/>
          <a:sy n="73" d="100"/>
        </p:scale>
        <p:origin x="17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4214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9452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321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2935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4019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587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5253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4942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6351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3122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45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8560329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Заголовок 1"/>
          <p:cNvSpPr>
            <a:spLocks noGrp="1"/>
          </p:cNvSpPr>
          <p:nvPr>
            <p:ph type="ctrTitle"/>
          </p:nvPr>
        </p:nvSpPr>
        <p:spPr>
          <a:xfrm>
            <a:off x="1619671" y="620688"/>
            <a:ext cx="6664399" cy="2376264"/>
          </a:xfrm>
        </p:spPr>
        <p:txBody>
          <a:bodyPr>
            <a:normAutofit/>
          </a:bodyPr>
          <a:lstStyle/>
          <a:p>
            <a:r>
              <a:rPr lang="ru-RU" dirty="0" smtClean="0">
                <a:latin typeface="Times New Roman" panose="02020603050405020304" pitchFamily="18" charset="0"/>
                <a:cs typeface="Times New Roman" panose="02020603050405020304" pitchFamily="18" charset="0"/>
              </a:rPr>
              <a:t>Основы </a:t>
            </a:r>
            <a:r>
              <a:rPr lang="ru-RU" dirty="0">
                <a:latin typeface="Times New Roman" panose="02020603050405020304" pitchFamily="18" charset="0"/>
                <a:cs typeface="Times New Roman" panose="02020603050405020304" pitchFamily="18" charset="0"/>
              </a:rPr>
              <a:t>этики и этикета педагогической </a:t>
            </a:r>
            <a:r>
              <a:rPr lang="ru-RU" dirty="0" smtClean="0">
                <a:latin typeface="Times New Roman" panose="02020603050405020304" pitchFamily="18" charset="0"/>
                <a:cs typeface="Times New Roman" panose="02020603050405020304" pitchFamily="18" charset="0"/>
              </a:rPr>
              <a:t>деятельности</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958" y="2996952"/>
            <a:ext cx="2761112" cy="218947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2996952"/>
            <a:ext cx="2189237" cy="2189237"/>
          </a:xfrm>
          <a:prstGeom prst="rect">
            <a:avLst/>
          </a:prstGeom>
        </p:spPr>
      </p:pic>
    </p:spTree>
    <p:extLst>
      <p:ext uri="{BB962C8B-B14F-4D97-AF65-F5344CB8AC3E}">
        <p14:creationId xmlns:p14="http://schemas.microsoft.com/office/powerpoint/2010/main" val="1068997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3" name="Объект 2"/>
          <p:cNvSpPr>
            <a:spLocks noGrp="1"/>
          </p:cNvSpPr>
          <p:nvPr>
            <p:ph sz="half" idx="1"/>
          </p:nvPr>
        </p:nvSpPr>
        <p:spPr>
          <a:xfrm>
            <a:off x="251520" y="260648"/>
            <a:ext cx="8712967" cy="6480719"/>
          </a:xfrm>
        </p:spPr>
        <p:txBody>
          <a:bodyPr>
            <a:normAutofit lnSpcReduction="10000"/>
          </a:bodyPr>
          <a:lstStyle/>
          <a:p>
            <a:pPr marL="45720" indent="0" algn="ctr" fontAlgn="base">
              <a:buNone/>
            </a:pPr>
            <a:r>
              <a:rPr lang="ru-RU" sz="1900" b="1" dirty="0" smtClean="0">
                <a:latin typeface="Times New Roman" panose="02020603050405020304" pitchFamily="18" charset="0"/>
                <a:cs typeface="Times New Roman" panose="02020603050405020304" pitchFamily="18" charset="0"/>
              </a:rPr>
              <a:t>Различия </a:t>
            </a:r>
            <a:r>
              <a:rPr lang="ru-RU" sz="1900" b="1" dirty="0">
                <a:latin typeface="Times New Roman" panose="02020603050405020304" pitchFamily="18" charset="0"/>
                <a:cs typeface="Times New Roman" panose="02020603050405020304" pitchFamily="18" charset="0"/>
              </a:rPr>
              <a:t>двух </a:t>
            </a:r>
            <a:r>
              <a:rPr lang="ru-RU" sz="1900" b="1" dirty="0" smtClean="0">
                <a:latin typeface="Times New Roman" panose="02020603050405020304" pitchFamily="18" charset="0"/>
                <a:cs typeface="Times New Roman" panose="02020603050405020304" pitchFamily="18" charset="0"/>
              </a:rPr>
              <a:t>понятий</a:t>
            </a:r>
            <a:endParaRPr lang="ru-RU" sz="1900" b="1" dirty="0" smtClean="0">
              <a:latin typeface="Times New Roman" panose="02020603050405020304" pitchFamily="18" charset="0"/>
              <a:cs typeface="Times New Roman" panose="02020603050405020304" pitchFamily="18" charset="0"/>
            </a:endParaRPr>
          </a:p>
          <a:p>
            <a:pPr fontAlgn="base"/>
            <a:r>
              <a:rPr lang="ru-RU" sz="1900" dirty="0" smtClean="0">
                <a:latin typeface="Times New Roman" panose="02020603050405020304" pitchFamily="18" charset="0"/>
                <a:cs typeface="Times New Roman" panose="02020603050405020304" pitchFamily="18" charset="0"/>
              </a:rPr>
              <a:t>Этика </a:t>
            </a:r>
            <a:r>
              <a:rPr lang="ru-RU" sz="1900" dirty="0">
                <a:latin typeface="Times New Roman" panose="02020603050405020304" pitchFamily="18" charset="0"/>
                <a:cs typeface="Times New Roman" panose="02020603050405020304" pitchFamily="18" charset="0"/>
              </a:rPr>
              <a:t>затрагивает внутреннюю, морально-мотивационную сторону человека, а этикет касается внешней, социально-экономической составляющей личности.</a:t>
            </a:r>
          </a:p>
          <a:p>
            <a:pPr fontAlgn="base"/>
            <a:r>
              <a:rPr lang="ru-RU" sz="1900" dirty="0">
                <a:latin typeface="Times New Roman" panose="02020603050405020304" pitchFamily="18" charset="0"/>
                <a:cs typeface="Times New Roman" panose="02020603050405020304" pitchFamily="18" charset="0"/>
              </a:rPr>
              <a:t>Этикет отличается от этики тем, что он имеет частный характер. Так, существует большое количество разновидностей правил поведения по типу социума, для которого действенными являются те или иные нормы. Кроме этого, этикет может классифицироваться по сфере применения. Для разных народов также приемлемыми считаются правила поведения в обществе, которые нередко противоречат друг другу. Нормы морали, которым учит этика, для всех людей одинаковы.</a:t>
            </a:r>
          </a:p>
          <a:p>
            <a:pPr fontAlgn="base"/>
            <a:r>
              <a:rPr lang="ru-RU" sz="1900" dirty="0">
                <a:latin typeface="Times New Roman" panose="02020603050405020304" pitchFamily="18" charset="0"/>
                <a:cs typeface="Times New Roman" panose="02020603050405020304" pitchFamily="18" charset="0"/>
              </a:rPr>
              <a:t>Этикет в отличие от этики предполагает соблюдение определенных ритуалов. Такая </a:t>
            </a:r>
            <a:r>
              <a:rPr lang="ru-RU" sz="1900" dirty="0" err="1">
                <a:latin typeface="Times New Roman" panose="02020603050405020304" pitchFamily="18" charset="0"/>
                <a:cs typeface="Times New Roman" panose="02020603050405020304" pitchFamily="18" charset="0"/>
              </a:rPr>
              <a:t>церемониальность</a:t>
            </a:r>
            <a:r>
              <a:rPr lang="ru-RU" sz="1900" dirty="0">
                <a:latin typeface="Times New Roman" panose="02020603050405020304" pitchFamily="18" charset="0"/>
                <a:cs typeface="Times New Roman" panose="02020603050405020304" pitchFamily="18" charset="0"/>
              </a:rPr>
              <a:t> обязательна для выполнения, имеет постоянную форму и является общепринятой.</a:t>
            </a:r>
          </a:p>
          <a:p>
            <a:pPr fontAlgn="base"/>
            <a:r>
              <a:rPr lang="ru-RU" sz="1900" dirty="0">
                <a:latin typeface="Times New Roman" panose="02020603050405020304" pitchFamily="18" charset="0"/>
                <a:cs typeface="Times New Roman" panose="02020603050405020304" pitchFamily="18" charset="0"/>
              </a:rPr>
              <a:t>Еще одной отличительной чертой можно назвать то, что этикет прагматичен. От того, какой уровень серьезности имеет мероприятие, и насколько разнятся социальные статусы участников, будет зависеть соблюдение тех или иных норм.</a:t>
            </a:r>
          </a:p>
          <a:p>
            <a:pPr fontAlgn="base"/>
            <a:r>
              <a:rPr lang="ru-RU" sz="1900" dirty="0">
                <a:latin typeface="Times New Roman" panose="02020603050405020304" pitchFamily="18" charset="0"/>
                <a:cs typeface="Times New Roman" panose="02020603050405020304" pitchFamily="18" charset="0"/>
              </a:rPr>
              <a:t>В некоторых ситуациях нормы этики и этикета могут не совпадать. Например, заступившийся за женщину мужчина, который обозвал обидчиков некультурными словами, нарушил правила поведения в общественном месте. Но в этот момент он поступил в соответствии со своей совестью, которая не позволила бросить девушку в беде.</a:t>
            </a:r>
          </a:p>
          <a:p>
            <a:pPr fontAlgn="base"/>
            <a:endParaRPr lang="ru-RU" b="1" dirty="0"/>
          </a:p>
        </p:txBody>
      </p:sp>
    </p:spTree>
    <p:extLst>
      <p:ext uri="{BB962C8B-B14F-4D97-AF65-F5344CB8AC3E}">
        <p14:creationId xmlns:p14="http://schemas.microsoft.com/office/powerpoint/2010/main" val="47440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793" cy="6858594"/>
          </a:xfrm>
          <a:prstGeom prst="rect">
            <a:avLst/>
          </a:prstGeom>
        </p:spPr>
      </p:pic>
      <p:sp>
        <p:nvSpPr>
          <p:cNvPr id="5" name="Объект 4"/>
          <p:cNvSpPr>
            <a:spLocks noGrp="1"/>
          </p:cNvSpPr>
          <p:nvPr>
            <p:ph sz="half" idx="1"/>
          </p:nvPr>
        </p:nvSpPr>
        <p:spPr>
          <a:xfrm>
            <a:off x="4499992" y="548680"/>
            <a:ext cx="4248472" cy="4647214"/>
          </a:xfrm>
          <a:ln>
            <a:solidFill>
              <a:schemeClr val="accent1"/>
            </a:solidFill>
          </a:ln>
        </p:spPr>
        <p:txBody>
          <a:bodyPr>
            <a:noAutofit/>
          </a:bodyPr>
          <a:lstStyle/>
          <a:p>
            <a:pPr marL="0" indent="0">
              <a:buNone/>
            </a:pPr>
            <a:r>
              <a:rPr lang="ru-RU" sz="1400" b="1" dirty="0" smtClean="0">
                <a:latin typeface="Times New Roman" panose="02020603050405020304" pitchFamily="18" charset="0"/>
                <a:cs typeface="Times New Roman" panose="02020603050405020304" pitchFamily="18" charset="0"/>
              </a:rPr>
              <a:t>Этика </a:t>
            </a:r>
            <a:endParaRPr lang="ru-RU" sz="1400" dirty="0" smtClean="0">
              <a:latin typeface="Times New Roman" panose="02020603050405020304" pitchFamily="18" charset="0"/>
              <a:cs typeface="Times New Roman" panose="02020603050405020304" pitchFamily="18" charset="0"/>
            </a:endParaRPr>
          </a:p>
          <a:p>
            <a:pPr marL="45720" indent="0" fontAlgn="base">
              <a:buNone/>
            </a:pPr>
            <a:r>
              <a:rPr lang="ru-RU" sz="1400" dirty="0">
                <a:latin typeface="Times New Roman" panose="02020603050405020304" pitchFamily="18" charset="0"/>
                <a:cs typeface="Times New Roman" panose="02020603050405020304" pitchFamily="18" charset="0"/>
              </a:rPr>
              <a:t>Этикой называют науку о морали и нравственности. </a:t>
            </a:r>
            <a:endParaRPr lang="ru-RU" sz="1400" dirty="0" smtClean="0">
              <a:latin typeface="Times New Roman" panose="02020603050405020304" pitchFamily="18" charset="0"/>
              <a:cs typeface="Times New Roman" panose="02020603050405020304" pitchFamily="18" charset="0"/>
            </a:endParaRPr>
          </a:p>
          <a:p>
            <a:pPr marL="45720" indent="0" fontAlgn="base">
              <a:buNone/>
            </a:pPr>
            <a:r>
              <a:rPr lang="ru-RU" sz="1400" dirty="0" smtClean="0">
                <a:latin typeface="Times New Roman" panose="02020603050405020304" pitchFamily="18" charset="0"/>
                <a:cs typeface="Times New Roman" panose="02020603050405020304" pitchFamily="18" charset="0"/>
              </a:rPr>
              <a:t>Она </a:t>
            </a:r>
            <a:r>
              <a:rPr lang="ru-RU" sz="1400" dirty="0">
                <a:latin typeface="Times New Roman" panose="02020603050405020304" pitchFamily="18" charset="0"/>
                <a:cs typeface="Times New Roman" panose="02020603050405020304" pitchFamily="18" charset="0"/>
              </a:rPr>
              <a:t>относится к философским дисциплинам, а сам термин имеет древнегреческие корни. Впервые его употребил и ввел в обиход Аристотель. Мораль является основополагающим способом регулирования поведения человека в обществе, представляет собой систему норм и принципов правильного образа жизни. Любая нравственная норма учит людей человечности и жизни сообща. Этика касается всех сфер жизни человека и общества в целом, основывается на проявлении милосердия и справедливости по отношению ко всему окружающему</a:t>
            </a:r>
            <a:r>
              <a:rPr lang="ru-RU" sz="1400" dirty="0" smtClean="0">
                <a:latin typeface="Times New Roman" panose="02020603050405020304" pitchFamily="18" charset="0"/>
                <a:cs typeface="Times New Roman" panose="02020603050405020304" pitchFamily="18" charset="0"/>
              </a:rPr>
              <a:t>.</a:t>
            </a:r>
          </a:p>
          <a:p>
            <a:pPr fontAlgn="base"/>
            <a:endParaRPr lang="ru-RU" sz="1400" dirty="0">
              <a:latin typeface="Times New Roman" panose="02020603050405020304" pitchFamily="18" charset="0"/>
              <a:cs typeface="Times New Roman" panose="02020603050405020304" pitchFamily="18" charset="0"/>
            </a:endParaRPr>
          </a:p>
          <a:p>
            <a:pPr marL="45720" indent="0" fontAlgn="base">
              <a:buNone/>
            </a:pPr>
            <a:r>
              <a:rPr lang="ru-RU" sz="1400" b="1" dirty="0">
                <a:latin typeface="Times New Roman" panose="02020603050405020304" pitchFamily="18" charset="0"/>
                <a:cs typeface="Times New Roman" panose="02020603050405020304" pitchFamily="18" charset="0"/>
              </a:rPr>
              <a:t>Основными задачами этики как науки являются следующие:</a:t>
            </a:r>
            <a:endParaRPr lang="ru-RU" sz="1400" dirty="0">
              <a:latin typeface="Times New Roman" panose="02020603050405020304" pitchFamily="18" charset="0"/>
              <a:cs typeface="Times New Roman" panose="02020603050405020304" pitchFamily="18" charset="0"/>
            </a:endParaRPr>
          </a:p>
          <a:p>
            <a:pPr fontAlgn="base"/>
            <a:r>
              <a:rPr lang="ru-RU" sz="1400" dirty="0">
                <a:latin typeface="Times New Roman" panose="02020603050405020304" pitchFamily="18" charset="0"/>
                <a:cs typeface="Times New Roman" panose="02020603050405020304" pitchFamily="18" charset="0"/>
              </a:rPr>
              <a:t>изучение истории морали и ее принципов, норм и всего того, что относится к нравственной культуре;</a:t>
            </a:r>
          </a:p>
          <a:p>
            <a:pPr fontAlgn="base"/>
            <a:r>
              <a:rPr lang="ru-RU" sz="1400" dirty="0">
                <a:latin typeface="Times New Roman" panose="02020603050405020304" pitchFamily="18" charset="0"/>
                <a:cs typeface="Times New Roman" panose="02020603050405020304" pitchFamily="18" charset="0"/>
              </a:rPr>
              <a:t>объяснение понятия морали со стороны того, какой она должна быть и какая она есть на самом деле;</a:t>
            </a:r>
          </a:p>
          <a:p>
            <a:pPr fontAlgn="base"/>
            <a:r>
              <a:rPr lang="ru-RU" sz="1400" dirty="0">
                <a:latin typeface="Times New Roman" panose="02020603050405020304" pitchFamily="18" charset="0"/>
                <a:cs typeface="Times New Roman" panose="02020603050405020304" pitchFamily="18" charset="0"/>
              </a:rPr>
              <a:t>изучение нравственных ценностей, что является добром и злом.</a:t>
            </a:r>
          </a:p>
          <a:p>
            <a:endParaRPr lang="ru-RU" sz="1400" dirty="0"/>
          </a:p>
        </p:txBody>
      </p:sp>
      <p:sp>
        <p:nvSpPr>
          <p:cNvPr id="6" name="Объект 5"/>
          <p:cNvSpPr>
            <a:spLocks noGrp="1"/>
          </p:cNvSpPr>
          <p:nvPr>
            <p:ph sz="half" idx="2"/>
          </p:nvPr>
        </p:nvSpPr>
        <p:spPr>
          <a:xfrm>
            <a:off x="524015" y="404664"/>
            <a:ext cx="3744416" cy="5040560"/>
          </a:xfrm>
        </p:spPr>
        <p:txBody>
          <a:bodyPr>
            <a:noAutofit/>
          </a:bodyPr>
          <a:lstStyle/>
          <a:p>
            <a:pPr marL="45720" indent="0">
              <a:buNone/>
            </a:pPr>
            <a:r>
              <a:rPr lang="ru-RU" sz="1600" b="1" dirty="0" smtClean="0">
                <a:latin typeface="Times New Roman" panose="02020603050405020304" pitchFamily="18" charset="0"/>
                <a:cs typeface="Times New Roman" panose="02020603050405020304" pitchFamily="18" charset="0"/>
              </a:rPr>
              <a:t>Этикет </a:t>
            </a:r>
            <a:r>
              <a:rPr lang="ru-RU" sz="1600" b="1" dirty="0">
                <a:latin typeface="Times New Roman" panose="02020603050405020304" pitchFamily="18" charset="0"/>
                <a:cs typeface="Times New Roman" panose="02020603050405020304" pitchFamily="18" charset="0"/>
              </a:rPr>
              <a:t>– это принятый в определенном обществе свод правил поведения.</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marL="45720" indent="0">
              <a:buNone/>
            </a:pPr>
            <a:r>
              <a:rPr lang="ru-RU" sz="1600" dirty="0" smtClean="0">
                <a:latin typeface="Times New Roman" panose="02020603050405020304" pitchFamily="18" charset="0"/>
                <a:cs typeface="Times New Roman" panose="02020603050405020304" pitchFamily="18" charset="0"/>
              </a:rPr>
              <a:t>Представление </a:t>
            </a:r>
            <a:r>
              <a:rPr lang="ru-RU" sz="1600" dirty="0">
                <a:latin typeface="Times New Roman" panose="02020603050405020304" pitchFamily="18" charset="0"/>
                <a:cs typeface="Times New Roman" panose="02020603050405020304" pitchFamily="18" charset="0"/>
              </a:rPr>
              <a:t>об этикете существовало еще во времена древних цивилизаций, которые соблюдали определенные ритуалы и имели собственную иерархию. Впервые использование данного термина было отмечено во время придворного церемониала в период властвования французского короля Людовика XIV. Гостям во дворце раздавали карточки (этикетки), на которых были расписаны правила поведения во время церемонии.</a:t>
            </a:r>
          </a:p>
        </p:txBody>
      </p:sp>
    </p:spTree>
    <p:extLst>
      <p:ext uri="{BB962C8B-B14F-4D97-AF65-F5344CB8AC3E}">
        <p14:creationId xmlns:p14="http://schemas.microsoft.com/office/powerpoint/2010/main" val="2349891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3" name="Объект 2"/>
          <p:cNvSpPr>
            <a:spLocks noGrp="1"/>
          </p:cNvSpPr>
          <p:nvPr>
            <p:ph sz="half" idx="1"/>
          </p:nvPr>
        </p:nvSpPr>
        <p:spPr>
          <a:xfrm>
            <a:off x="395535" y="332656"/>
            <a:ext cx="8352927" cy="6408712"/>
          </a:xfrm>
        </p:spPr>
        <p:txBody>
          <a:bodyPr>
            <a:noAutofit/>
          </a:bodyPr>
          <a:lstStyle/>
          <a:p>
            <a:pPr marL="0" indent="0">
              <a:buNone/>
            </a:pPr>
            <a:endParaRPr lang="ru-RU" sz="2000" b="1" dirty="0" smtClean="0"/>
          </a:p>
          <a:p>
            <a:pPr marL="0" indent="0" algn="ctr">
              <a:buNone/>
            </a:pPr>
            <a:r>
              <a:rPr lang="ru-RU" sz="2000" b="1" i="1" dirty="0" smtClean="0">
                <a:latin typeface="Times New Roman" panose="02020603050405020304" pitchFamily="18" charset="0"/>
                <a:cs typeface="Times New Roman" panose="02020603050405020304" pitchFamily="18" charset="0"/>
              </a:rPr>
              <a:t>Этикет</a:t>
            </a:r>
            <a:r>
              <a:rPr lang="ru-RU" sz="2000" b="1" i="1" dirty="0">
                <a:latin typeface="Times New Roman" panose="02020603050405020304" pitchFamily="18" charset="0"/>
                <a:cs typeface="Times New Roman" panose="02020603050405020304" pitchFamily="18" charset="0"/>
              </a:rPr>
              <a:t>: определение, происхождение, </a:t>
            </a:r>
            <a:r>
              <a:rPr lang="ru-RU" sz="2000" b="1" i="1" dirty="0" smtClean="0">
                <a:latin typeface="Times New Roman" panose="02020603050405020304" pitchFamily="18" charset="0"/>
                <a:cs typeface="Times New Roman" panose="02020603050405020304" pitchFamily="18" charset="0"/>
              </a:rPr>
              <a:t>содержание</a:t>
            </a:r>
            <a:endParaRPr lang="ru-RU" sz="1800" dirty="0" smtClean="0">
              <a:latin typeface="Times New Roman" panose="02020603050405020304" pitchFamily="18" charset="0"/>
              <a:cs typeface="Times New Roman" panose="02020603050405020304" pitchFamily="18" charset="0"/>
            </a:endParaRPr>
          </a:p>
          <a:p>
            <a:pPr marL="0" indent="0" algn="ctr">
              <a:buNone/>
            </a:pPr>
            <a:r>
              <a:rPr lang="ru-RU" sz="1800" dirty="0" smtClean="0">
                <a:latin typeface="Times New Roman" panose="02020603050405020304" pitchFamily="18" charset="0"/>
                <a:cs typeface="Times New Roman" panose="02020603050405020304" pitchFamily="18" charset="0"/>
              </a:rPr>
              <a:t>Французское </a:t>
            </a:r>
            <a:r>
              <a:rPr lang="ru-RU" sz="1800" dirty="0">
                <a:latin typeface="Times New Roman" panose="02020603050405020304" pitchFamily="18" charset="0"/>
                <a:cs typeface="Times New Roman" panose="02020603050405020304" pitchFamily="18" charset="0"/>
              </a:rPr>
              <a:t>слово «этикет» («</a:t>
            </a:r>
            <a:r>
              <a:rPr lang="ru-RU" sz="1800" dirty="0" err="1">
                <a:latin typeface="Times New Roman" panose="02020603050405020304" pitchFamily="18" charset="0"/>
                <a:cs typeface="Times New Roman" panose="02020603050405020304" pitchFamily="18" charset="0"/>
              </a:rPr>
              <a:t>е'tiquette</a:t>
            </a:r>
            <a:r>
              <a:rPr lang="ru-RU" sz="1800" dirty="0">
                <a:latin typeface="Times New Roman" panose="02020603050405020304" pitchFamily="18" charset="0"/>
                <a:cs typeface="Times New Roman" panose="02020603050405020304" pitchFamily="18" charset="0"/>
              </a:rPr>
              <a:t>») имеет в родном языке два значения: «ярлык», «надпись», «эти­кетка» и «церемониал», «этикет». Изначально оно обозначало колышек, к которому привязывалась бу­мажка с названием товара, а затем — саму бумажку с надписью. Позже понятие «этикет» обособилось от остальных значений этого слова</a:t>
            </a:r>
            <a:r>
              <a:rPr lang="ru-RU" sz="1800" dirty="0" smtClean="0">
                <a:latin typeface="Times New Roman" panose="02020603050405020304" pitchFamily="18" charset="0"/>
                <a:cs typeface="Times New Roman" panose="02020603050405020304" pitchFamily="18" charset="0"/>
              </a:rPr>
              <a:t>.</a:t>
            </a:r>
            <a:endParaRPr lang="ru-RU" sz="1800" dirty="0" smtClean="0">
              <a:latin typeface="Times New Roman" panose="02020603050405020304" pitchFamily="18" charset="0"/>
              <a:cs typeface="Times New Roman" panose="02020603050405020304" pitchFamily="18" charset="0"/>
            </a:endParaRPr>
          </a:p>
          <a:p>
            <a:pPr marL="0" indent="0" algn="ctr">
              <a:buNone/>
            </a:pPr>
            <a:r>
              <a:rPr lang="ru-RU" sz="1800" dirty="0" smtClean="0">
                <a:latin typeface="Times New Roman" panose="02020603050405020304" pitchFamily="18" charset="0"/>
                <a:cs typeface="Times New Roman" panose="02020603050405020304" pitchFamily="18" charset="0"/>
              </a:rPr>
              <a:t>Обычно </a:t>
            </a:r>
            <a:r>
              <a:rPr lang="ru-RU" sz="1800" dirty="0">
                <a:latin typeface="Times New Roman" panose="02020603050405020304" pitchFamily="18" charset="0"/>
                <a:cs typeface="Times New Roman" panose="02020603050405020304" pitchFamily="18" charset="0"/>
              </a:rPr>
              <a:t>под этикетом понимается совокупность правил поведения, в которых выражается внешняя сто­рона отношений с другими людьми: приветствия, об­ращения, поведение в общественных местах, манеры и одежда. Это общее определение следует уточнить. Этикет реализуется в общении, любое же общение пред­полагает наличие как минимум двух партнеров. В этом случае этикет можно определить как совокупность специальных приемов и черт поведения, с помощью которых происходит выявление, поддержание и обыг­рывание статусов партнеров по общению</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858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633" y="-35725"/>
            <a:ext cx="9144793" cy="6858594"/>
          </a:xfrm>
          <a:prstGeom prst="rect">
            <a:avLst/>
          </a:prstGeom>
        </p:spPr>
      </p:pic>
      <p:sp>
        <p:nvSpPr>
          <p:cNvPr id="3" name="Объект 2"/>
          <p:cNvSpPr>
            <a:spLocks noGrp="1"/>
          </p:cNvSpPr>
          <p:nvPr>
            <p:ph sz="half" idx="1"/>
          </p:nvPr>
        </p:nvSpPr>
        <p:spPr>
          <a:xfrm>
            <a:off x="827584" y="1052737"/>
            <a:ext cx="7848871" cy="3816424"/>
          </a:xfrm>
        </p:spPr>
        <p:txBody>
          <a:bodyPr>
            <a:normAutofit/>
          </a:bodyPr>
          <a:lstStyle/>
          <a:p>
            <a:pPr marL="45720" indent="0" algn="ctr">
              <a:buNone/>
            </a:pPr>
            <a:r>
              <a:rPr lang="ru-RU" dirty="0" smtClean="0">
                <a:solidFill>
                  <a:srgbClr val="FF0000"/>
                </a:solidFill>
                <a:latin typeface="Times New Roman" panose="02020603050405020304" pitchFamily="18" charset="0"/>
                <a:cs typeface="Times New Roman" panose="02020603050405020304" pitchFamily="18" charset="0"/>
              </a:rPr>
              <a:t>Под </a:t>
            </a:r>
            <a:r>
              <a:rPr lang="ru-RU" dirty="0">
                <a:solidFill>
                  <a:srgbClr val="FF0000"/>
                </a:solidFill>
                <a:latin typeface="Times New Roman" panose="02020603050405020304" pitchFamily="18" charset="0"/>
                <a:cs typeface="Times New Roman" panose="02020603050405020304" pitchFamily="18" charset="0"/>
              </a:rPr>
              <a:t>этикетом «</a:t>
            </a:r>
            <a:r>
              <a:rPr lang="ru-RU" dirty="0" smtClean="0">
                <a:solidFill>
                  <a:srgbClr val="FF0000"/>
                </a:solidFill>
                <a:latin typeface="Times New Roman" panose="02020603050405020304" pitchFamily="18" charset="0"/>
                <a:cs typeface="Times New Roman" panose="02020603050405020304" pitchFamily="18" charset="0"/>
              </a:rPr>
              <a:t>понимаются </a:t>
            </a:r>
            <a:r>
              <a:rPr lang="ru-RU" dirty="0">
                <a:solidFill>
                  <a:srgbClr val="FF0000"/>
                </a:solidFill>
                <a:latin typeface="Times New Roman" panose="02020603050405020304" pitchFamily="18" charset="0"/>
                <a:cs typeface="Times New Roman" panose="02020603050405020304" pitchFamily="18" charset="0"/>
              </a:rPr>
              <a:t>такие правила </a:t>
            </a:r>
            <a:r>
              <a:rPr lang="ru-RU" dirty="0" smtClean="0">
                <a:solidFill>
                  <a:srgbClr val="FF0000"/>
                </a:solidFill>
                <a:latin typeface="Times New Roman" panose="02020603050405020304" pitchFamily="18" charset="0"/>
                <a:cs typeface="Times New Roman" panose="02020603050405020304" pitchFamily="18" charset="0"/>
              </a:rPr>
              <a:t>реализованного </a:t>
            </a:r>
            <a:r>
              <a:rPr lang="ru-RU" dirty="0">
                <a:solidFill>
                  <a:srgbClr val="FF0000"/>
                </a:solidFill>
                <a:latin typeface="Times New Roman" panose="02020603050405020304" pitchFamily="18" charset="0"/>
                <a:cs typeface="Times New Roman" panose="02020603050405020304" pitchFamily="18" charset="0"/>
              </a:rPr>
              <a:t>поведения человека в обществе, которые отражают существенные для данного общества социальные и биологические </a:t>
            </a:r>
            <a:r>
              <a:rPr lang="ru-RU" dirty="0" smtClean="0">
                <a:solidFill>
                  <a:srgbClr val="FF0000"/>
                </a:solidFill>
                <a:latin typeface="Times New Roman" panose="02020603050405020304" pitchFamily="18" charset="0"/>
                <a:cs typeface="Times New Roman" panose="02020603050405020304" pitchFamily="18" charset="0"/>
              </a:rPr>
              <a:t>критерии </a:t>
            </a:r>
            <a:r>
              <a:rPr lang="ru-RU" dirty="0">
                <a:solidFill>
                  <a:srgbClr val="FF0000"/>
                </a:solidFill>
                <a:latin typeface="Times New Roman" panose="02020603050405020304" pitchFamily="18" charset="0"/>
                <a:cs typeface="Times New Roman" panose="02020603050405020304" pitchFamily="18" charset="0"/>
              </a:rPr>
              <a:t>и при этом требуют применения специальных приемов (так как в широком смысле любое поведение цивилизованного человека можно счесть этикетным</a:t>
            </a:r>
            <a:r>
              <a:rPr lang="ru-RU" dirty="0" smtClean="0">
                <a:solidFill>
                  <a:srgbClr val="FF0000"/>
                </a:solidFill>
                <a:latin typeface="Times New Roman" panose="02020603050405020304" pitchFamily="18" charset="0"/>
                <a:cs typeface="Times New Roman" panose="02020603050405020304" pitchFamily="18" charset="0"/>
              </a:rPr>
              <a:t>)». (Т</a:t>
            </a:r>
            <a:r>
              <a:rPr lang="ru-RU" dirty="0">
                <a:solidFill>
                  <a:srgbClr val="FF0000"/>
                </a:solidFill>
                <a:latin typeface="Times New Roman" panose="02020603050405020304" pitchFamily="18" charset="0"/>
                <a:cs typeface="Times New Roman" panose="02020603050405020304" pitchFamily="18" charset="0"/>
              </a:rPr>
              <a:t>. В. </a:t>
            </a:r>
            <a:r>
              <a:rPr lang="ru-RU" dirty="0" err="1" smtClean="0">
                <a:solidFill>
                  <a:srgbClr val="FF0000"/>
                </a:solidFill>
                <a:latin typeface="Times New Roman" panose="02020603050405020304" pitchFamily="18" charset="0"/>
                <a:cs typeface="Times New Roman" panose="02020603050405020304" pitchFamily="18" charset="0"/>
              </a:rPr>
              <a:t>Цивьян</a:t>
            </a:r>
            <a:r>
              <a:rPr lang="ru-RU" dirty="0" smtClean="0">
                <a:solidFill>
                  <a:srgbClr val="FF0000"/>
                </a:solidFill>
                <a:latin typeface="Times New Roman" panose="02020603050405020304" pitchFamily="18" charset="0"/>
                <a:cs typeface="Times New Roman" panose="02020603050405020304" pitchFamily="18" charset="0"/>
              </a:rPr>
              <a:t>)</a:t>
            </a:r>
            <a:r>
              <a:rPr lang="ru-RU"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579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3" name="Объект 2"/>
          <p:cNvSpPr>
            <a:spLocks noGrp="1"/>
          </p:cNvSpPr>
          <p:nvPr>
            <p:ph sz="half" idx="1"/>
          </p:nvPr>
        </p:nvSpPr>
        <p:spPr>
          <a:xfrm>
            <a:off x="611559" y="332656"/>
            <a:ext cx="7920880" cy="5760640"/>
          </a:xfrm>
        </p:spPr>
        <p:txBody>
          <a:bodyPr>
            <a:noAutofit/>
          </a:bodyPr>
          <a:lstStyle/>
          <a:p>
            <a:pPr marL="0" indent="0">
              <a:buNone/>
            </a:pPr>
            <a:endParaRPr lang="ru-RU" sz="1600" dirty="0" smtClean="0"/>
          </a:p>
          <a:p>
            <a:pPr marL="0" indent="0">
              <a:buNone/>
            </a:pPr>
            <a:r>
              <a:rPr lang="ru-RU" sz="1600" dirty="0" smtClean="0"/>
              <a:t>«</a:t>
            </a:r>
            <a:r>
              <a:rPr lang="ru-RU" sz="1600" dirty="0">
                <a:latin typeface="Times New Roman" panose="02020603050405020304" pitchFamily="18" charset="0"/>
                <a:cs typeface="Times New Roman" panose="02020603050405020304" pitchFamily="18" charset="0"/>
              </a:rPr>
              <a:t>Статус» самого этикета многопланов: это и сис­тема знаков, и форма регулирования человеческого общения, и особая форма поведения</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0" indent="0">
              <a:buNone/>
            </a:pPr>
            <a:r>
              <a:rPr lang="ru-RU" sz="1600" b="1" i="1" dirty="0">
                <a:latin typeface="Times New Roman" panose="02020603050405020304" pitchFamily="18" charset="0"/>
                <a:cs typeface="Times New Roman" panose="02020603050405020304" pitchFamily="18" charset="0"/>
              </a:rPr>
              <a:t>Первый аспект </a:t>
            </a:r>
            <a:r>
              <a:rPr lang="ru-RU" sz="1600" dirty="0">
                <a:latin typeface="Times New Roman" panose="02020603050405020304" pitchFamily="18" charset="0"/>
                <a:cs typeface="Times New Roman" panose="02020603050405020304" pitchFamily="18" charset="0"/>
              </a:rPr>
              <a:t>предполагает подход к этикету как к определенной системе знаков, имеющей свой сло­варь (набор символов) и грамматику (правила соче­тания знаков и построения текстов).</a:t>
            </a:r>
          </a:p>
          <a:p>
            <a:pPr marL="0" indent="0">
              <a:buNone/>
            </a:pPr>
            <a:r>
              <a:rPr lang="ru-RU" sz="1600" dirty="0">
                <a:latin typeface="Times New Roman" panose="02020603050405020304" pitchFamily="18" charset="0"/>
                <a:cs typeface="Times New Roman" panose="02020603050405020304" pitchFamily="18" charset="0"/>
              </a:rPr>
              <a:t>Сущность </a:t>
            </a:r>
            <a:r>
              <a:rPr lang="ru-RU" sz="1600" b="1" i="1" dirty="0">
                <a:latin typeface="Times New Roman" panose="02020603050405020304" pitchFamily="18" charset="0"/>
                <a:cs typeface="Times New Roman" panose="02020603050405020304" pitchFamily="18" charset="0"/>
              </a:rPr>
              <a:t>второго аспекта </a:t>
            </a:r>
            <a:r>
              <a:rPr lang="ru-RU" sz="1600" dirty="0">
                <a:latin typeface="Times New Roman" panose="02020603050405020304" pitchFamily="18" charset="0"/>
                <a:cs typeface="Times New Roman" panose="02020603050405020304" pitchFamily="18" charset="0"/>
              </a:rPr>
              <a:t>вытекает из того, что этикет — всегда диалог. Выполнение каждого этикетного правила всегда направлено на определен­ного адресата и требует обязательного ответа. Во­обще говоря, этикетное поведение обычно рассчи­тано на двух адресатов — непосредственного и дальнего («публику»).</a:t>
            </a:r>
          </a:p>
          <a:p>
            <a:pPr marL="0" indent="0">
              <a:buNone/>
            </a:pPr>
            <a:r>
              <a:rPr lang="ru-RU" sz="1600" dirty="0">
                <a:latin typeface="Times New Roman" panose="02020603050405020304" pitchFamily="18" charset="0"/>
                <a:cs typeface="Times New Roman" panose="02020603050405020304" pitchFamily="18" charset="0"/>
              </a:rPr>
              <a:t>Специфика </a:t>
            </a:r>
            <a:r>
              <a:rPr lang="ru-RU" sz="1600" b="1" i="1" dirty="0">
                <a:latin typeface="Times New Roman" panose="02020603050405020304" pitchFamily="18" charset="0"/>
                <a:cs typeface="Times New Roman" panose="02020603050405020304" pitchFamily="18" charset="0"/>
              </a:rPr>
              <a:t>третьего аспекта </a:t>
            </a:r>
            <a:r>
              <a:rPr lang="ru-RU" sz="1600" dirty="0">
                <a:latin typeface="Times New Roman" panose="02020603050405020304" pitchFamily="18" charset="0"/>
                <a:cs typeface="Times New Roman" panose="02020603050405020304" pitchFamily="18" charset="0"/>
              </a:rPr>
              <a:t>этикета — как осо­бой формы поведения — определяется его игровым характером. Прежде всего, это выражается в том, что участники ведут себя в определенном соответствии со своими социальными статусами. Но, может быть важно и умение выйти из своей заданной роли, изме­нить свой первоначальный статус, — тогда этикет предстает перед нами как творческий акт, как искус­ство общения</a:t>
            </a:r>
            <a:r>
              <a:rPr lang="ru-RU"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pPr marL="0" indent="0" algn="ctr">
              <a:buNone/>
            </a:pPr>
            <a:r>
              <a:rPr lang="ru-RU" sz="1600" b="1" i="1" dirty="0" smtClean="0">
                <a:solidFill>
                  <a:srgbClr val="FF0000"/>
                </a:solidFill>
                <a:latin typeface="Times New Roman" panose="02020603050405020304" pitchFamily="18" charset="0"/>
                <a:cs typeface="Times New Roman" panose="02020603050405020304" pitchFamily="18" charset="0"/>
              </a:rPr>
              <a:t>Вывод: </a:t>
            </a:r>
            <a:r>
              <a:rPr lang="ru-RU" sz="1600" dirty="0" smtClean="0">
                <a:solidFill>
                  <a:srgbClr val="FF0000"/>
                </a:solidFill>
                <a:latin typeface="Times New Roman" panose="02020603050405020304" pitchFamily="18" charset="0"/>
                <a:cs typeface="Times New Roman" panose="02020603050405020304" pitchFamily="18" charset="0"/>
              </a:rPr>
              <a:t>этикет </a:t>
            </a:r>
            <a:r>
              <a:rPr lang="ru-RU" sz="1600" dirty="0">
                <a:solidFill>
                  <a:srgbClr val="FF0000"/>
                </a:solidFill>
                <a:latin typeface="Times New Roman" panose="02020603050405020304" pitchFamily="18" charset="0"/>
                <a:cs typeface="Times New Roman" panose="02020603050405020304" pitchFamily="18" charset="0"/>
              </a:rPr>
              <a:t>имеет чрезвычайно неопределенный феноменологический статус: он может быть рассмотрен и как определенная система знаков, и как специфическая форма регуляции </a:t>
            </a:r>
            <a:r>
              <a:rPr lang="ru-RU" sz="1600" dirty="0" smtClean="0">
                <a:solidFill>
                  <a:srgbClr val="FF0000"/>
                </a:solidFill>
                <a:latin typeface="Times New Roman" panose="02020603050405020304" pitchFamily="18" charset="0"/>
                <a:cs typeface="Times New Roman" panose="02020603050405020304" pitchFamily="18" charset="0"/>
              </a:rPr>
              <a:t>человеческого </a:t>
            </a:r>
            <a:r>
              <a:rPr lang="ru-RU" sz="1600" dirty="0">
                <a:solidFill>
                  <a:srgbClr val="FF0000"/>
                </a:solidFill>
                <a:latin typeface="Times New Roman" panose="02020603050405020304" pitchFamily="18" charset="0"/>
                <a:cs typeface="Times New Roman" panose="02020603050405020304" pitchFamily="18" charset="0"/>
              </a:rPr>
              <a:t>общения, и как особая форма поведения. Все три подхода (условно говоря, семиотический, </a:t>
            </a:r>
            <a:r>
              <a:rPr lang="ru-RU" sz="1600" dirty="0" smtClean="0">
                <a:solidFill>
                  <a:srgbClr val="FF0000"/>
                </a:solidFill>
                <a:latin typeface="Times New Roman" panose="02020603050405020304" pitchFamily="18" charset="0"/>
                <a:cs typeface="Times New Roman" panose="02020603050405020304" pitchFamily="18" charset="0"/>
              </a:rPr>
              <a:t>коммуникативный </a:t>
            </a:r>
            <a:r>
              <a:rPr lang="ru-RU" sz="1600" dirty="0">
                <a:solidFill>
                  <a:srgbClr val="FF0000"/>
                </a:solidFill>
                <a:latin typeface="Times New Roman" panose="02020603050405020304" pitchFamily="18" charset="0"/>
                <a:cs typeface="Times New Roman" panose="02020603050405020304" pitchFamily="18" charset="0"/>
              </a:rPr>
              <a:t>и поведенческий) в равной степени приемлемы, и вопрос не в том, чтобы выбрать один из них, наиболее отвечающий сущности этикета, а в том, чтобы найти их сочетание, которое бы позволило наилучшим образом выявить эту сущность.</a:t>
            </a:r>
          </a:p>
          <a:p>
            <a:pPr marL="0" indent="0">
              <a:buNone/>
            </a:pPr>
            <a:endParaRPr lang="ru-RU" sz="1600" dirty="0" smtClean="0"/>
          </a:p>
          <a:p>
            <a:pPr marL="0" indent="0">
              <a:buNone/>
            </a:pPr>
            <a:endParaRPr lang="ru-RU" sz="1600" dirty="0"/>
          </a:p>
          <a:p>
            <a:endParaRPr lang="ru-RU" sz="1600" dirty="0" smtClean="0"/>
          </a:p>
          <a:p>
            <a:endParaRPr lang="ru-RU" sz="1600" dirty="0"/>
          </a:p>
        </p:txBody>
      </p:sp>
    </p:spTree>
    <p:extLst>
      <p:ext uri="{BB962C8B-B14F-4D97-AF65-F5344CB8AC3E}">
        <p14:creationId xmlns:p14="http://schemas.microsoft.com/office/powerpoint/2010/main" val="397474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3" name="Объект 2"/>
          <p:cNvSpPr>
            <a:spLocks noGrp="1"/>
          </p:cNvSpPr>
          <p:nvPr>
            <p:ph sz="half" idx="1"/>
          </p:nvPr>
        </p:nvSpPr>
        <p:spPr>
          <a:xfrm>
            <a:off x="683568" y="764704"/>
            <a:ext cx="7920879" cy="5184575"/>
          </a:xfrm>
        </p:spPr>
        <p:txBody>
          <a:bodyPr>
            <a:normAutofit/>
          </a:bodyPr>
          <a:lstStyle/>
          <a:p>
            <a:pPr marL="45720" indent="0" algn="ctr">
              <a:buNone/>
            </a:pPr>
            <a:r>
              <a:rPr lang="ru-RU" sz="2400" dirty="0">
                <a:latin typeface="Times New Roman" panose="02020603050405020304" pitchFamily="18" charset="0"/>
                <a:cs typeface="Times New Roman" panose="02020603050405020304" pitchFamily="18" charset="0"/>
              </a:rPr>
              <a:t>В современной культуре это искусство состоит не столько в том, чтобы сохранить свой статус, сколь­ко в умелом приспособлении его к конкретной ситу­ации. Наиболее высоко ценится не буквальное соблю­дение правил, а умение в случае необходимости нарушать их. Поэтому существенно возрастает и роль личности. Разумеется, это только тенденция, по­скольку в современном этикете существует множе­ство предписаний, предполагающих автоматическое и обязательное исполнение, например обращение со столовыми приборами. Правда, их удельный вес го­раздо меньше, чем в прежние времена.</a:t>
            </a:r>
          </a:p>
          <a:p>
            <a:endParaRPr lang="ru-RU" dirty="0"/>
          </a:p>
        </p:txBody>
      </p:sp>
    </p:spTree>
    <p:extLst>
      <p:ext uri="{BB962C8B-B14F-4D97-AF65-F5344CB8AC3E}">
        <p14:creationId xmlns:p14="http://schemas.microsoft.com/office/powerpoint/2010/main" val="2464734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5" name="Заголовок 4"/>
          <p:cNvSpPr>
            <a:spLocks noGrp="1"/>
          </p:cNvSpPr>
          <p:nvPr>
            <p:ph type="title"/>
          </p:nvPr>
        </p:nvSpPr>
        <p:spPr>
          <a:xfrm>
            <a:off x="593811" y="332656"/>
            <a:ext cx="7956376" cy="5400600"/>
          </a:xfrm>
        </p:spPr>
        <p:txBody>
          <a:bodyPr>
            <a:noAutofit/>
          </a:bodyPr>
          <a:lstStyle/>
          <a:p>
            <a:pPr marL="0" indent="0" algn="l" fontAlgn="base">
              <a:buNone/>
            </a:pPr>
            <a:r>
              <a:rPr lang="ru-RU" sz="1800" dirty="0">
                <a:effectLst/>
                <a:latin typeface="Times New Roman" panose="02020603050405020304" pitchFamily="18" charset="0"/>
                <a:cs typeface="Times New Roman" panose="02020603050405020304" pitchFamily="18" charset="0"/>
              </a:rPr>
              <a:t>Этикет условно разделяется на несколько видов</a:t>
            </a:r>
            <a:r>
              <a:rPr lang="ru-RU" sz="1800" dirty="0" smtClean="0">
                <a:effectLst/>
                <a:latin typeface="Times New Roman" panose="02020603050405020304" pitchFamily="18" charset="0"/>
                <a:cs typeface="Times New Roman" panose="02020603050405020304" pitchFamily="18" charset="0"/>
              </a:rPr>
              <a:t>:</a:t>
            </a:r>
            <a:br>
              <a:rPr lang="ru-RU" sz="1800" dirty="0" smtClean="0">
                <a:effectLst/>
                <a:latin typeface="Times New Roman" panose="02020603050405020304" pitchFamily="18" charset="0"/>
                <a:cs typeface="Times New Roman" panose="02020603050405020304" pitchFamily="18" charset="0"/>
              </a:rPr>
            </a:b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i="1" dirty="0">
                <a:effectLst/>
                <a:latin typeface="Times New Roman" panose="02020603050405020304" pitchFamily="18" charset="0"/>
                <a:cs typeface="Times New Roman" panose="02020603050405020304" pitchFamily="18" charset="0"/>
              </a:rPr>
              <a:t>светский этикет</a:t>
            </a:r>
            <a:r>
              <a:rPr lang="ru-RU" sz="1800" b="0" dirty="0">
                <a:effectLst/>
                <a:latin typeface="Times New Roman" panose="02020603050405020304" pitchFamily="18" charset="0"/>
                <a:cs typeface="Times New Roman" panose="02020603050405020304" pitchFamily="18" charset="0"/>
              </a:rPr>
              <a:t> – принятые нормы поведения при дворце, в современном мире используется в монархических странах;</a:t>
            </a:r>
            <a:br>
              <a:rPr lang="ru-RU" sz="1800" b="0" dirty="0">
                <a:effectLst/>
                <a:latin typeface="Times New Roman" panose="02020603050405020304" pitchFamily="18" charset="0"/>
                <a:cs typeface="Times New Roman" panose="02020603050405020304" pitchFamily="18" charset="0"/>
              </a:rPr>
            </a:br>
            <a:r>
              <a:rPr lang="ru-RU" sz="1800" b="0" dirty="0" smtClean="0">
                <a:effectLst/>
                <a:latin typeface="Times New Roman" panose="02020603050405020304" pitchFamily="18" charset="0"/>
                <a:cs typeface="Times New Roman" panose="02020603050405020304" pitchFamily="18" charset="0"/>
              </a:rPr>
              <a:t/>
            </a:r>
            <a:br>
              <a:rPr lang="ru-RU" sz="1800" b="0" dirty="0" smtClean="0">
                <a:effectLst/>
                <a:latin typeface="Times New Roman" panose="02020603050405020304" pitchFamily="18" charset="0"/>
                <a:cs typeface="Times New Roman" panose="02020603050405020304" pitchFamily="18" charset="0"/>
              </a:rPr>
            </a:br>
            <a:r>
              <a:rPr lang="ru-RU" sz="1800" i="1" dirty="0" smtClean="0">
                <a:effectLst/>
                <a:latin typeface="Times New Roman" panose="02020603050405020304" pitchFamily="18" charset="0"/>
                <a:cs typeface="Times New Roman" panose="02020603050405020304" pitchFamily="18" charset="0"/>
              </a:rPr>
              <a:t>служебный </a:t>
            </a:r>
            <a:r>
              <a:rPr lang="ru-RU" sz="1800" i="1" dirty="0">
                <a:effectLst/>
                <a:latin typeface="Times New Roman" panose="02020603050405020304" pitchFamily="18" charset="0"/>
                <a:cs typeface="Times New Roman" panose="02020603050405020304" pitchFamily="18" charset="0"/>
              </a:rPr>
              <a:t>или деловой этикет </a:t>
            </a:r>
            <a:r>
              <a:rPr lang="ru-RU" sz="1800" b="0" dirty="0">
                <a:effectLst/>
                <a:latin typeface="Times New Roman" panose="02020603050405020304" pitchFamily="18" charset="0"/>
                <a:cs typeface="Times New Roman" panose="02020603050405020304" pitchFamily="18" charset="0"/>
              </a:rPr>
              <a:t>– применяется в профессиональной деятельности в зависимости от принятых для той или иной сферы деятельности норм;</a:t>
            </a:r>
            <a:br>
              <a:rPr lang="ru-RU" sz="1800" b="0" dirty="0">
                <a:effectLst/>
                <a:latin typeface="Times New Roman" panose="02020603050405020304" pitchFamily="18" charset="0"/>
                <a:cs typeface="Times New Roman" panose="02020603050405020304" pitchFamily="18" charset="0"/>
              </a:rPr>
            </a:br>
            <a:r>
              <a:rPr lang="ru-RU" sz="1800" b="0" dirty="0" smtClean="0">
                <a:effectLst/>
                <a:latin typeface="Times New Roman" panose="02020603050405020304" pitchFamily="18" charset="0"/>
                <a:cs typeface="Times New Roman" panose="02020603050405020304" pitchFamily="18" charset="0"/>
              </a:rPr>
              <a:t/>
            </a:r>
            <a:br>
              <a:rPr lang="ru-RU" sz="1800" b="0" dirty="0" smtClean="0">
                <a:effectLst/>
                <a:latin typeface="Times New Roman" panose="02020603050405020304" pitchFamily="18" charset="0"/>
                <a:cs typeface="Times New Roman" panose="02020603050405020304" pitchFamily="18" charset="0"/>
              </a:rPr>
            </a:br>
            <a:r>
              <a:rPr lang="ru-RU" sz="1800" i="1" dirty="0" smtClean="0">
                <a:effectLst/>
                <a:latin typeface="Times New Roman" panose="02020603050405020304" pitchFamily="18" charset="0"/>
                <a:cs typeface="Times New Roman" panose="02020603050405020304" pitchFamily="18" charset="0"/>
              </a:rPr>
              <a:t>дипломатический</a:t>
            </a:r>
            <a:r>
              <a:rPr lang="ru-RU" sz="1800" b="0" dirty="0" smtClean="0">
                <a:effectLst/>
                <a:latin typeface="Times New Roman" panose="02020603050405020304" pitchFamily="18" charset="0"/>
                <a:cs typeface="Times New Roman" panose="02020603050405020304" pitchFamily="18" charset="0"/>
              </a:rPr>
              <a:t> </a:t>
            </a:r>
            <a:r>
              <a:rPr lang="ru-RU" sz="1800" b="0" dirty="0">
                <a:effectLst/>
                <a:latin typeface="Times New Roman" panose="02020603050405020304" pitchFamily="18" charset="0"/>
                <a:cs typeface="Times New Roman" panose="02020603050405020304" pitchFamily="18" charset="0"/>
              </a:rPr>
              <a:t>– общепринятые правила проведения встреч между дипломатами и другими официальными лицами на межгосударственном уровне;</a:t>
            </a:r>
            <a:br>
              <a:rPr lang="ru-RU" sz="1800" b="0" dirty="0">
                <a:effectLst/>
                <a:latin typeface="Times New Roman" panose="02020603050405020304" pitchFamily="18" charset="0"/>
                <a:cs typeface="Times New Roman" panose="02020603050405020304" pitchFamily="18" charset="0"/>
              </a:rPr>
            </a:br>
            <a:r>
              <a:rPr lang="ru-RU" sz="1800" b="0" dirty="0" smtClean="0">
                <a:effectLst/>
                <a:latin typeface="Times New Roman" panose="02020603050405020304" pitchFamily="18" charset="0"/>
                <a:cs typeface="Times New Roman" panose="02020603050405020304" pitchFamily="18" charset="0"/>
              </a:rPr>
              <a:t/>
            </a:r>
            <a:br>
              <a:rPr lang="ru-RU" sz="1800" b="0" dirty="0" smtClean="0">
                <a:effectLst/>
                <a:latin typeface="Times New Roman" panose="02020603050405020304" pitchFamily="18" charset="0"/>
                <a:cs typeface="Times New Roman" panose="02020603050405020304" pitchFamily="18" charset="0"/>
              </a:rPr>
            </a:br>
            <a:r>
              <a:rPr lang="ru-RU" sz="1800" i="1" dirty="0" smtClean="0">
                <a:effectLst/>
                <a:latin typeface="Times New Roman" panose="02020603050405020304" pitchFamily="18" charset="0"/>
                <a:cs typeface="Times New Roman" panose="02020603050405020304" pitchFamily="18" charset="0"/>
              </a:rPr>
              <a:t>военный </a:t>
            </a:r>
            <a:r>
              <a:rPr lang="ru-RU" sz="1800" b="0" dirty="0">
                <a:effectLst/>
                <a:latin typeface="Times New Roman" panose="02020603050405020304" pitchFamily="18" charset="0"/>
                <a:cs typeface="Times New Roman" panose="02020603050405020304" pitchFamily="18" charset="0"/>
              </a:rPr>
              <a:t>– свод правил поведения и обращения военнослужащих лиц как при исполнении служебных обязанностей, так и в общественных местах;</a:t>
            </a:r>
            <a:br>
              <a:rPr lang="ru-RU" sz="1800" b="0" dirty="0">
                <a:effectLst/>
                <a:latin typeface="Times New Roman" panose="02020603050405020304" pitchFamily="18" charset="0"/>
                <a:cs typeface="Times New Roman" panose="02020603050405020304" pitchFamily="18" charset="0"/>
              </a:rPr>
            </a:br>
            <a:r>
              <a:rPr lang="ru-RU" sz="1800" b="0" dirty="0" smtClean="0">
                <a:effectLst/>
                <a:latin typeface="Times New Roman" panose="02020603050405020304" pitchFamily="18" charset="0"/>
                <a:cs typeface="Times New Roman" panose="02020603050405020304" pitchFamily="18" charset="0"/>
              </a:rPr>
              <a:t/>
            </a:r>
            <a:br>
              <a:rPr lang="ru-RU" sz="1800" b="0" dirty="0" smtClean="0">
                <a:effectLst/>
                <a:latin typeface="Times New Roman" panose="02020603050405020304" pitchFamily="18" charset="0"/>
                <a:cs typeface="Times New Roman" panose="02020603050405020304" pitchFamily="18" charset="0"/>
              </a:rPr>
            </a:br>
            <a:r>
              <a:rPr lang="ru-RU" sz="1800" i="1" dirty="0" smtClean="0">
                <a:effectLst/>
                <a:latin typeface="Times New Roman" panose="02020603050405020304" pitchFamily="18" charset="0"/>
                <a:cs typeface="Times New Roman" panose="02020603050405020304" pitchFamily="18" charset="0"/>
              </a:rPr>
              <a:t>общегражданский </a:t>
            </a:r>
            <a:r>
              <a:rPr lang="ru-RU" sz="1800" i="1" dirty="0">
                <a:effectLst/>
                <a:latin typeface="Times New Roman" panose="02020603050405020304" pitchFamily="18" charset="0"/>
                <a:cs typeface="Times New Roman" panose="02020603050405020304" pitchFamily="18" charset="0"/>
              </a:rPr>
              <a:t>этикет </a:t>
            </a:r>
            <a:r>
              <a:rPr lang="ru-RU" sz="1800" b="0" dirty="0">
                <a:effectLst/>
                <a:latin typeface="Times New Roman" panose="02020603050405020304" pitchFamily="18" charset="0"/>
                <a:cs typeface="Times New Roman" panose="02020603050405020304" pitchFamily="18" charset="0"/>
              </a:rPr>
              <a:t>или правила поведения в общественных местах применимы для коммуникации частных лиц того или иного социума между </a:t>
            </a:r>
            <a:r>
              <a:rPr lang="ru-RU" sz="1800" b="0" dirty="0">
                <a:effectLst/>
              </a:rPr>
              <a:t>собой.</a:t>
            </a:r>
            <a:br>
              <a:rPr lang="ru-RU" sz="1800" b="0" dirty="0">
                <a:effectLst/>
              </a:rPr>
            </a:br>
            <a:endParaRPr lang="ru-RU" sz="1800" dirty="0"/>
          </a:p>
        </p:txBody>
      </p:sp>
    </p:spTree>
    <p:extLst>
      <p:ext uri="{BB962C8B-B14F-4D97-AF65-F5344CB8AC3E}">
        <p14:creationId xmlns:p14="http://schemas.microsoft.com/office/powerpoint/2010/main" val="3718660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8" name="Объект 7"/>
          <p:cNvSpPr>
            <a:spLocks noGrp="1"/>
          </p:cNvSpPr>
          <p:nvPr>
            <p:ph sz="half" idx="1"/>
          </p:nvPr>
        </p:nvSpPr>
        <p:spPr>
          <a:xfrm>
            <a:off x="323528" y="332656"/>
            <a:ext cx="8568952" cy="6120680"/>
          </a:xfrm>
        </p:spPr>
        <p:txBody>
          <a:bodyPr>
            <a:normAutofit fontScale="62500" lnSpcReduction="20000"/>
          </a:bodyPr>
          <a:lstStyle/>
          <a:p>
            <a:pPr marL="45720" indent="0" algn="ctr" fontAlgn="base">
              <a:buNone/>
            </a:pPr>
            <a:r>
              <a:rPr lang="ru-RU" dirty="0">
                <a:latin typeface="Times New Roman" panose="02020603050405020304" pitchFamily="18" charset="0"/>
                <a:cs typeface="Times New Roman" panose="02020603050405020304" pitchFamily="18" charset="0"/>
              </a:rPr>
              <a:t>Соотношение моральных норм и правил этикета позволяет увидеть, что </a:t>
            </a:r>
            <a:r>
              <a:rPr lang="ru-RU" b="1" dirty="0">
                <a:latin typeface="Times New Roman" panose="02020603050405020304" pitchFamily="18" charset="0"/>
                <a:cs typeface="Times New Roman" panose="02020603050405020304" pitchFamily="18" charset="0"/>
              </a:rPr>
              <a:t>их положения имеют общие составляющие</a:t>
            </a:r>
            <a:r>
              <a:rPr lang="ru-RU" b="1" dirty="0" smtClean="0">
                <a:latin typeface="Times New Roman" panose="02020603050405020304" pitchFamily="18" charset="0"/>
                <a:cs typeface="Times New Roman" panose="02020603050405020304" pitchFamily="18" charset="0"/>
              </a:rPr>
              <a:t>.</a:t>
            </a:r>
          </a:p>
          <a:p>
            <a:pPr marL="45720" indent="0" fontAlgn="base">
              <a:buNone/>
            </a:pPr>
            <a:endParaRPr lang="ru-RU" dirty="0">
              <a:latin typeface="Times New Roman" panose="02020603050405020304" pitchFamily="18" charset="0"/>
              <a:cs typeface="Times New Roman" panose="02020603050405020304" pitchFamily="18" charset="0"/>
            </a:endParaRPr>
          </a:p>
          <a:p>
            <a:pPr marL="0" indent="0" fontAlgn="base">
              <a:buNone/>
            </a:pPr>
            <a:r>
              <a:rPr lang="ru-RU" sz="2900" dirty="0">
                <a:latin typeface="Times New Roman" panose="02020603050405020304" pitchFamily="18" charset="0"/>
                <a:cs typeface="Times New Roman" panose="02020603050405020304" pitchFamily="18" charset="0"/>
              </a:rPr>
              <a:t>Многие считают эти два понятия неразлучной парой, так как включают этикет в этику как науку. Нередко, в процессе освоения и принятия норм этикета личностью, человек невольно соотносит ту или иную норму со своими этическими соображениями, может принимать или отвергать ее, пытаться подстроить под свою совесть</a:t>
            </a:r>
            <a:r>
              <a:rPr lang="ru-RU" sz="2900" dirty="0" smtClean="0">
                <a:latin typeface="Times New Roman" panose="02020603050405020304" pitchFamily="18" charset="0"/>
                <a:cs typeface="Times New Roman" panose="02020603050405020304" pitchFamily="18" charset="0"/>
              </a:rPr>
              <a:t>.</a:t>
            </a:r>
          </a:p>
          <a:p>
            <a:pPr marL="0" indent="0" fontAlgn="base">
              <a:buNone/>
            </a:pPr>
            <a:endParaRPr lang="ru-RU" sz="2900" dirty="0">
              <a:latin typeface="Times New Roman" panose="02020603050405020304" pitchFamily="18" charset="0"/>
              <a:cs typeface="Times New Roman" panose="02020603050405020304" pitchFamily="18" charset="0"/>
            </a:endParaRPr>
          </a:p>
          <a:p>
            <a:pPr marL="0" indent="0" fontAlgn="base">
              <a:buNone/>
            </a:pPr>
            <a:r>
              <a:rPr lang="ru-RU" sz="2900" dirty="0">
                <a:latin typeface="Times New Roman" panose="02020603050405020304" pitchFamily="18" charset="0"/>
                <a:cs typeface="Times New Roman" panose="02020603050405020304" pitchFamily="18" charset="0"/>
              </a:rPr>
              <a:t>Существующие каноны этики и этикета можно разделить на две группы. К первой относятся нормы, регламентирующие обращение человека с другими представителями социума. Вторая же группа содержит регламенты поведения личности в обществе, не подразумевающие коммуникации</a:t>
            </a:r>
            <a:r>
              <a:rPr lang="ru-RU" sz="2900" dirty="0" smtClean="0">
                <a:latin typeface="Times New Roman" panose="02020603050405020304" pitchFamily="18" charset="0"/>
                <a:cs typeface="Times New Roman" panose="02020603050405020304" pitchFamily="18" charset="0"/>
              </a:rPr>
              <a:t>.</a:t>
            </a:r>
          </a:p>
          <a:p>
            <a:pPr marL="0" indent="0" fontAlgn="base">
              <a:buNone/>
            </a:pPr>
            <a:endParaRPr lang="ru-RU" sz="2900" dirty="0">
              <a:latin typeface="Times New Roman" panose="02020603050405020304" pitchFamily="18" charset="0"/>
              <a:cs typeface="Times New Roman" panose="02020603050405020304" pitchFamily="18" charset="0"/>
            </a:endParaRPr>
          </a:p>
          <a:p>
            <a:pPr marL="0" indent="0" fontAlgn="base">
              <a:buNone/>
            </a:pPr>
            <a:r>
              <a:rPr lang="ru-RU" sz="2900" dirty="0">
                <a:latin typeface="Times New Roman" panose="02020603050405020304" pitchFamily="18" charset="0"/>
                <a:cs typeface="Times New Roman" panose="02020603050405020304" pitchFamily="18" charset="0"/>
              </a:rPr>
              <a:t>Обе эти науки призваны определять правила взаимосвязи людей в социуме, учат их мирно сосуществовать. И этика, и этикет являются неотъемлемой частью личности, ее морального самосознания</a:t>
            </a:r>
            <a:r>
              <a:rPr lang="ru-RU" sz="2900" dirty="0" smtClean="0">
                <a:latin typeface="Times New Roman" panose="02020603050405020304" pitchFamily="18" charset="0"/>
                <a:cs typeface="Times New Roman" panose="02020603050405020304" pitchFamily="18" charset="0"/>
              </a:rPr>
              <a:t>.</a:t>
            </a:r>
          </a:p>
          <a:p>
            <a:pPr marL="0" indent="0" fontAlgn="base">
              <a:buNone/>
            </a:pPr>
            <a:endParaRPr lang="ru-RU" sz="2900" dirty="0">
              <a:latin typeface="Times New Roman" panose="02020603050405020304" pitchFamily="18" charset="0"/>
              <a:cs typeface="Times New Roman" panose="02020603050405020304" pitchFamily="18" charset="0"/>
            </a:endParaRPr>
          </a:p>
          <a:p>
            <a:pPr marL="0" indent="0" fontAlgn="base">
              <a:buNone/>
            </a:pPr>
            <a:r>
              <a:rPr lang="ru-RU" sz="2900" dirty="0">
                <a:latin typeface="Times New Roman" panose="02020603050405020304" pitchFamily="18" charset="0"/>
                <a:cs typeface="Times New Roman" panose="02020603050405020304" pitchFamily="18" charset="0"/>
              </a:rPr>
              <a:t>Оба этих явления находят свое отражение в человеческих поступках и поведении, а также во мнении со стороны. Выводы и заключения об усвоении и применении норм этики и этикета делаются на основе наблюдений, но оценка может быть субъективной из-за различных моральных представлений.</a:t>
            </a:r>
          </a:p>
          <a:p>
            <a:endParaRPr lang="ru-RU" sz="2900" dirty="0"/>
          </a:p>
        </p:txBody>
      </p:sp>
    </p:spTree>
    <p:extLst>
      <p:ext uri="{BB962C8B-B14F-4D97-AF65-F5344CB8AC3E}">
        <p14:creationId xmlns:p14="http://schemas.microsoft.com/office/powerpoint/2010/main" val="3584717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sp>
        <p:nvSpPr>
          <p:cNvPr id="3" name="Объект 2"/>
          <p:cNvSpPr>
            <a:spLocks noGrp="1"/>
          </p:cNvSpPr>
          <p:nvPr>
            <p:ph sz="half" idx="1"/>
          </p:nvPr>
        </p:nvSpPr>
        <p:spPr>
          <a:xfrm>
            <a:off x="395536" y="260648"/>
            <a:ext cx="8568952" cy="6192689"/>
          </a:xfrm>
        </p:spPr>
        <p:txBody>
          <a:bodyPr>
            <a:normAutofit/>
          </a:bodyPr>
          <a:lstStyle/>
          <a:p>
            <a:pPr marL="45720" indent="0" algn="ctr" fontAlgn="base">
              <a:buNone/>
            </a:pPr>
            <a:r>
              <a:rPr lang="ru-RU" b="1" dirty="0">
                <a:latin typeface="Times New Roman" panose="02020603050405020304" pitchFamily="18" charset="0"/>
                <a:cs typeface="Times New Roman" panose="02020603050405020304" pitchFamily="18" charset="0"/>
              </a:rPr>
              <a:t>Различия двух </a:t>
            </a:r>
            <a:r>
              <a:rPr lang="ru-RU" b="1" dirty="0" smtClean="0">
                <a:latin typeface="Times New Roman" panose="02020603050405020304" pitchFamily="18" charset="0"/>
                <a:cs typeface="Times New Roman" panose="02020603050405020304" pitchFamily="18" charset="0"/>
              </a:rPr>
              <a:t>понятий</a:t>
            </a:r>
            <a:endParaRPr lang="ru-RU" sz="2100" dirty="0">
              <a:latin typeface="Times New Roman" panose="02020603050405020304" pitchFamily="18" charset="0"/>
              <a:cs typeface="Times New Roman" panose="02020603050405020304" pitchFamily="18" charset="0"/>
            </a:endParaRPr>
          </a:p>
          <a:p>
            <a:pPr fontAlgn="base"/>
            <a:r>
              <a:rPr lang="ru-RU" sz="1800" dirty="0">
                <a:latin typeface="Times New Roman" panose="02020603050405020304" pitchFamily="18" charset="0"/>
                <a:cs typeface="Times New Roman" panose="02020603050405020304" pitchFamily="18" charset="0"/>
              </a:rPr>
              <a:t>Правила этикета обычно представлены документально в виде должностной инструкции или кодекса, договора. Кроме того, они могут являться итогом составленных устно договоренностей, сложившимися вековыми традициями или стереотипами. В любом случае этикет предполагает наличие правил, которым люди вынуждены следовать, чтобы казаться вежливыми. В то же время этические принципы в отличие от норм этикета являются основной чертой нравственности человека. У каждого человека существует свой приемлемый набор этических норм, которые составляют систему морали конкретной личности и называются совестью.</a:t>
            </a:r>
          </a:p>
          <a:p>
            <a:pPr fontAlgn="base"/>
            <a:r>
              <a:rPr lang="ru-RU" sz="1800" dirty="0">
                <a:latin typeface="Times New Roman" panose="02020603050405020304" pitchFamily="18" charset="0"/>
                <a:cs typeface="Times New Roman" panose="02020603050405020304" pitchFamily="18" charset="0"/>
              </a:rPr>
              <a:t>В большинстве своем поступки, побужденные этическими соображениями, важны для оценки самого себя и остаются чем-то интимным. Нормы этикета нередко связаны с намеренно демонстрируемым, порою даже напускным поведением.</a:t>
            </a:r>
          </a:p>
          <a:p>
            <a:pPr fontAlgn="base"/>
            <a:r>
              <a:rPr lang="ru-RU" sz="1800" dirty="0">
                <a:latin typeface="Times New Roman" panose="02020603050405020304" pitchFamily="18" charset="0"/>
                <a:cs typeface="Times New Roman" panose="02020603050405020304" pitchFamily="18" charset="0"/>
              </a:rPr>
              <a:t>Нарушителя норм поведения максимум сочтут невоспитанным человеком. Того же, кто переступил границу нравственности, могут даже привлечь к ответственности.</a:t>
            </a:r>
          </a:p>
          <a:p>
            <a:endParaRPr lang="ru-RU" dirty="0"/>
          </a:p>
        </p:txBody>
      </p:sp>
    </p:spTree>
    <p:extLst>
      <p:ext uri="{BB962C8B-B14F-4D97-AF65-F5344CB8AC3E}">
        <p14:creationId xmlns:p14="http://schemas.microsoft.com/office/powerpoint/2010/main" val="3406881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1054</Words>
  <Application>Microsoft Office PowerPoint</Application>
  <PresentationFormat>Экран (4:3)</PresentationFormat>
  <Paragraphs>45</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Тема Office</vt:lpstr>
      <vt:lpstr>Основы этики и этикета педагогической деятельности</vt:lpstr>
      <vt:lpstr>Презентация PowerPoint</vt:lpstr>
      <vt:lpstr>Презентация PowerPoint</vt:lpstr>
      <vt:lpstr>Презентация PowerPoint</vt:lpstr>
      <vt:lpstr>Презентация PowerPoint</vt:lpstr>
      <vt:lpstr>Презентация PowerPoint</vt:lpstr>
      <vt:lpstr>Этикет условно разделяется на несколько видов:  светский этикет – принятые нормы поведения при дворце, в современном мире используется в монархических странах;  служебный или деловой этикет – применяется в профессиональной деятельности в зависимости от принятых для той или иной сферы деятельности норм;  дипломатический – общепринятые правила проведения встреч между дипломатами и другими официальными лицами на межгосударственном уровне;  военный – свод правил поведения и обращения военнослужащих лиц как при исполнении служебных обязанностей, так и в общественных местах;  общегражданский этикет или правила поведения в общественных местах применимы для коммуникации частных лиц того или иного социума между собой.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user</cp:lastModifiedBy>
  <cp:revision>44</cp:revision>
  <dcterms:created xsi:type="dcterms:W3CDTF">2020-08-31T10:08:38Z</dcterms:created>
  <dcterms:modified xsi:type="dcterms:W3CDTF">2021-12-06T12:42:35Z</dcterms:modified>
</cp:coreProperties>
</file>