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62" r:id="rId7"/>
    <p:sldId id="263" r:id="rId8"/>
    <p:sldId id="264" r:id="rId9"/>
    <p:sldId id="270" r:id="rId10"/>
    <p:sldId id="269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83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8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87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52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74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98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2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02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66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0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36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894683-8855-4C79-A36A-2AF03FC0DE52}" type="datetimeFigureOut">
              <a:rPr lang="ru-RU" smtClean="0"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F98329-878F-41F1-8BA5-FB78F32C045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47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05D00-095B-4DAC-83E0-E786C53A0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594" y="480335"/>
            <a:ext cx="9567610" cy="4428868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Проект недели </a:t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по финансовой грамотности</a:t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 Краевого семейного финансового фестиваля)</a:t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9-15 октября 2023г.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3226B5-FAEE-46AC-99AC-01D110F6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715000"/>
            <a:ext cx="10058400" cy="1143000"/>
          </a:xfrm>
        </p:spPr>
        <p:txBody>
          <a:bodyPr>
            <a:normAutofit/>
          </a:bodyPr>
          <a:lstStyle/>
          <a:p>
            <a:pPr algn="ctr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 «</a:t>
            </a:r>
            <a:r>
              <a:rPr lang="ru-RU" sz="14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Тейская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№3»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DDC823-9778-4548-989A-448A1F63E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3887" y="231772"/>
            <a:ext cx="2024047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56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41BEC33-916E-4171-B6F4-79CC2DA45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800380"/>
              </p:ext>
            </p:extLst>
          </p:nvPr>
        </p:nvGraphicFramePr>
        <p:xfrm>
          <a:off x="961053" y="317241"/>
          <a:ext cx="10683552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184">
                  <a:extLst>
                    <a:ext uri="{9D8B030D-6E8A-4147-A177-3AD203B41FA5}">
                      <a16:colId xmlns:a16="http://schemas.microsoft.com/office/drawing/2014/main" val="4189810051"/>
                    </a:ext>
                  </a:extLst>
                </a:gridCol>
                <a:gridCol w="3561184">
                  <a:extLst>
                    <a:ext uri="{9D8B030D-6E8A-4147-A177-3AD203B41FA5}">
                      <a16:colId xmlns:a16="http://schemas.microsoft.com/office/drawing/2014/main" val="2121293329"/>
                    </a:ext>
                  </a:extLst>
                </a:gridCol>
                <a:gridCol w="3561184">
                  <a:extLst>
                    <a:ext uri="{9D8B030D-6E8A-4147-A177-3AD203B41FA5}">
                      <a16:colId xmlns:a16="http://schemas.microsoft.com/office/drawing/2014/main" val="410627565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125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Родительский лекторий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Общешкольное собрание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Раздача памяток  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моифинансы.рф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materials/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informacionnoj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akcii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-stop-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moshennik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9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Брейн –ринг «В дружбе с финансами»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учащимися 9-11 классов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docs.yandex.ru/docs/view?url=ya-browser%3A%2F%2F4DT1uXEPRrJRXlUFoewruIlfXQxFWe-2g6VXoxtp3EyyOKCNR-EA1pPvTYMx_8VbNDGb3UniCFEhWHC5aZObKWP24BLdl_LeQYH-eXRsDo5HuGh_CaIwyhn-tH8SLLVwFBr3uxoj7hMWfKGPYUg4gg%3D%3D%3Fsign%3DyahRJGalyFPfRhrk7btuo9pCaBj2uhdMUj_kDfmBayI%3D&amp;name=breyn-ring.docx&amp;nosw=1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71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15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41BEC33-916E-4171-B6F4-79CC2DA45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736589"/>
              </p:ext>
            </p:extLst>
          </p:nvPr>
        </p:nvGraphicFramePr>
        <p:xfrm>
          <a:off x="2209282" y="253136"/>
          <a:ext cx="81280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18981005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212933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062756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10271000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Старшее поколение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125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«Стоп. Мошенники»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«Берегиня», поселковая библиотека «Истоки»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Представители ОВД, участковый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моифинансы.рф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materials/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informacionnoj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akcii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-stop-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moshennik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9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– класс по изготовлению сувенира из фетра  «Кошелек»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«Берегиня», поселковая библиотека «Истоки»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 технологии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717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Раздача буклетов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 «Берегиня», поселковая библиотека «Истоки»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Волонтеры, школьный парламент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моифинансы.рф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materials/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materialy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informacionnoj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akcii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-stop-</a:t>
                      </a:r>
                      <a:r>
                        <a:rPr lang="en-US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moshennik</a:t>
                      </a:r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15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27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9BF4912-8B9D-4FF0-A584-882D6F4D6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876426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B2D574F-88B6-445B-88F6-8B8309EC1579}"/>
              </a:ext>
            </a:extLst>
          </p:cNvPr>
          <p:cNvSpPr txBox="1"/>
          <p:nvPr/>
        </p:nvSpPr>
        <p:spPr>
          <a:xfrm>
            <a:off x="653143" y="187128"/>
            <a:ext cx="1094480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финансовый аспект является одним из ведущих аспектов жизнедеятельности человека, он затрагивает практически все сферы общественной и частной жизни. Каждый человек на протяжении всей своей жизни вынужден решать финансовые вопросы, принимать решения в области формирования личных доходов и осуществления личных расходов.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Финансовая грамотность в XXI веке представляет собой важнейшую компетенцию, которая так же жизненно важна для каждого современного человека, как и умение писать и читать.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Грамотность в сфере финансов, так же как и любая другая, воспитывается в течение продолжительного периода времени на основе принципа «от простого к сложному», в процессе многократного повторения и закрепления, направленного на практическое применение знаний и навыков. Формирование полезных привычек в сфере финансов, начиная с раннего возраста, поможет избежать детям многих ошибок по мере взросления и приобретения финансовой самостоятельности, а также заложит основу финансовой безопасности и благополучия на протяжении жизни.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 детства детям нужно прививать чувство ответственности и долга во всех сферах жизни, в том числе и финансовой, это поможет им в будущем никогда не влезать в долги, держать себя в рамках и аккуратно вести свой бюджет.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6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A5D96E-8034-4EE5-9F88-06C065BBF246}"/>
              </a:ext>
            </a:extLst>
          </p:cNvPr>
          <p:cNvSpPr txBox="1"/>
          <p:nvPr/>
        </p:nvSpPr>
        <p:spPr>
          <a:xfrm>
            <a:off x="830425" y="561812"/>
            <a:ext cx="10618236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недели: 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содействие повышению уровня информированности учащихся школы,  родителей, людей старшего поколения  по вопросам личных финансов и способствование повышению навыков грамотного решения финансовых вопросов;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заинтересованности темой финансовой грамотности, мотивирование к повышению своего уровня знаний по данной теме.</a:t>
            </a:r>
          </a:p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недели: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мероприятий образовательного, информационного и развлекательного характера для детей дошкольных групп,  учащихся школы, родителей и старшего поколения, которые привлекут внимание  и создадут условия для формирования у подрастающего поколения, родителей и населения поселка  более ответственного отношения к личным финансам.</a:t>
            </a:r>
          </a:p>
        </p:txBody>
      </p:sp>
    </p:spTree>
    <p:extLst>
      <p:ext uri="{BB962C8B-B14F-4D97-AF65-F5344CB8AC3E}">
        <p14:creationId xmlns:p14="http://schemas.microsoft.com/office/powerpoint/2010/main" val="375559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4AA868-E290-49D9-B194-F4BDF7A5F802}"/>
              </a:ext>
            </a:extLst>
          </p:cNvPr>
          <p:cNvSpPr txBox="1"/>
          <p:nvPr/>
        </p:nvSpPr>
        <p:spPr>
          <a:xfrm>
            <a:off x="690465" y="544039"/>
            <a:ext cx="1101012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реализации проекта мы планируем сформировать у детей следующие понятия и представления: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	Деньги не появляются сами собой, а зарабатываются.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	Сначала зарабатываем – потом тратим: соответственно, чем больше зарабатываешь и разумнее тратишь, тем больше можешь купить.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Стоимость товара зависит от его качества, нужности и от того, насколько сложно его произвести (а товар в магазине – это результат труда других людей, поэтому он стоит денег; люди как бы меняют свой труд на труд других людей, и в этой цепочке деньги – это посредник).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	Деньги любят счет (дети должны уметь считать деньги, например, сдачу в магазине, деньги, которые они могут потратить в магазине).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	Финансы нужно планировать (приучаем вести учет доходов и расходов в краткосрочном периоде).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	Твои деньги бывают объектом чужого интереса (дети должны знать элементарные правила финансовой безопасности).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	Не все продается и покупается (дети должны понимать, что главные ценности – жизнь, отношения, радость близких людей – за деньги не купишь).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	Финансы – это интересно и увлекательно.</a:t>
            </a:r>
          </a:p>
        </p:txBody>
      </p:sp>
    </p:spTree>
    <p:extLst>
      <p:ext uri="{BB962C8B-B14F-4D97-AF65-F5344CB8AC3E}">
        <p14:creationId xmlns:p14="http://schemas.microsoft.com/office/powerpoint/2010/main" val="165608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81CDF1-8D80-4685-B4D0-25B1A2B6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недели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38CF38C-737B-4001-AB5B-49A993E92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812" y="5453510"/>
            <a:ext cx="6758940" cy="205740"/>
          </a:xfrm>
          <a:prstGeom prst="rect">
            <a:avLst/>
          </a:prstGeom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D336C92C-57D7-4100-923D-AB63F0A11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82627"/>
              </p:ext>
            </p:extLst>
          </p:nvPr>
        </p:nvGraphicFramePr>
        <p:xfrm>
          <a:off x="662473" y="71416"/>
          <a:ext cx="11094097" cy="6256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315">
                  <a:extLst>
                    <a:ext uri="{9D8B030D-6E8A-4147-A177-3AD203B41FA5}">
                      <a16:colId xmlns:a16="http://schemas.microsoft.com/office/drawing/2014/main" val="1342935270"/>
                    </a:ext>
                  </a:extLst>
                </a:gridCol>
                <a:gridCol w="3683891">
                  <a:extLst>
                    <a:ext uri="{9D8B030D-6E8A-4147-A177-3AD203B41FA5}">
                      <a16:colId xmlns:a16="http://schemas.microsoft.com/office/drawing/2014/main" val="3027339051"/>
                    </a:ext>
                  </a:extLst>
                </a:gridCol>
                <a:gridCol w="3683891">
                  <a:extLst>
                    <a:ext uri="{9D8B030D-6E8A-4147-A177-3AD203B41FA5}">
                      <a16:colId xmlns:a16="http://schemas.microsoft.com/office/drawing/2014/main" val="1715186614"/>
                    </a:ext>
                  </a:extLst>
                </a:gridCol>
              </a:tblGrid>
              <a:tr h="537609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296474"/>
                  </a:ext>
                </a:extLst>
              </a:tr>
              <a:tr h="76867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Линейка. Открытие недели.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участники образовательного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Коридор второго этажа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033859"/>
                  </a:ext>
                </a:extLst>
              </a:tr>
              <a:tr h="102926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Книжная выставка «Финансовая грамотность - залог успешной жизни»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участники образовательного процесса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ШИБЦ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85001"/>
                  </a:ext>
                </a:extLst>
              </a:tr>
              <a:tr h="53760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копилок «Копейка рубль бережет»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участники образовательного процесса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Фойе первого этажа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302080"/>
                  </a:ext>
                </a:extLst>
              </a:tr>
              <a:tr h="53760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Настольные игры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участники образовательного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Рекреации  второго этажа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412936"/>
                  </a:ext>
                </a:extLst>
              </a:tr>
              <a:tr h="53760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–класс по изготовлению копилок, кошельков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участники образовательного процесса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Коридор второго этажа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405648"/>
                  </a:ext>
                </a:extLst>
              </a:tr>
              <a:tr h="53760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Спорт- час.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с 1 по 11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Спортзал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863698"/>
                  </a:ext>
                </a:extLst>
              </a:tr>
              <a:tr h="53760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Линейка. Закрытие недели . Подведение итогов.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участники образовательного процесса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Коридор  второго этажа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2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170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8269C773-5070-452B-A75B-3EEBE496D0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755981"/>
              </p:ext>
            </p:extLst>
          </p:nvPr>
        </p:nvGraphicFramePr>
        <p:xfrm>
          <a:off x="1296955" y="738326"/>
          <a:ext cx="9657183" cy="441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9061">
                  <a:extLst>
                    <a:ext uri="{9D8B030D-6E8A-4147-A177-3AD203B41FA5}">
                      <a16:colId xmlns:a16="http://schemas.microsoft.com/office/drawing/2014/main" val="4118996604"/>
                    </a:ext>
                  </a:extLst>
                </a:gridCol>
                <a:gridCol w="3219061">
                  <a:extLst>
                    <a:ext uri="{9D8B030D-6E8A-4147-A177-3AD203B41FA5}">
                      <a16:colId xmlns:a16="http://schemas.microsoft.com/office/drawing/2014/main" val="3147955606"/>
                    </a:ext>
                  </a:extLst>
                </a:gridCol>
                <a:gridCol w="3219061">
                  <a:extLst>
                    <a:ext uri="{9D8B030D-6E8A-4147-A177-3AD203B41FA5}">
                      <a16:colId xmlns:a16="http://schemas.microsoft.com/office/drawing/2014/main" val="1875601928"/>
                    </a:ext>
                  </a:extLst>
                </a:gridCol>
              </a:tblGrid>
              <a:tr h="525429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Дошкольные группы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783407"/>
                  </a:ext>
                </a:extLst>
              </a:tr>
              <a:tr h="168425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 мультфильмов. Азбука финансовой грамотности.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Смешарики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и старшая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волонтеры, школьный парламент</a:t>
                      </a:r>
                    </a:p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http://www.youtube.com/v/sCDrF1wQZ6s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46135"/>
                  </a:ext>
                </a:extLst>
              </a:tr>
              <a:tr h="129558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Ролевые игры. «Магазин», «Кафе», «Аптека»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и старшая группы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волонтеры, школьный парламент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2115980"/>
                  </a:ext>
                </a:extLst>
              </a:tr>
              <a:tr h="906907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Сказки, игры, загадки.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и старшая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Воспитатели, волонтеры, школьный парламент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98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92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BD7EDE82-D54B-4FAA-B5FC-37338DB9D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949625"/>
              </p:ext>
            </p:extLst>
          </p:nvPr>
        </p:nvGraphicFramePr>
        <p:xfrm>
          <a:off x="1147665" y="719665"/>
          <a:ext cx="9843797" cy="3926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6901">
                  <a:extLst>
                    <a:ext uri="{9D8B030D-6E8A-4147-A177-3AD203B41FA5}">
                      <a16:colId xmlns:a16="http://schemas.microsoft.com/office/drawing/2014/main" val="3129072926"/>
                    </a:ext>
                  </a:extLst>
                </a:gridCol>
                <a:gridCol w="3293448">
                  <a:extLst>
                    <a:ext uri="{9D8B030D-6E8A-4147-A177-3AD203B41FA5}">
                      <a16:colId xmlns:a16="http://schemas.microsoft.com/office/drawing/2014/main" val="514824902"/>
                    </a:ext>
                  </a:extLst>
                </a:gridCol>
                <a:gridCol w="3293448">
                  <a:extLst>
                    <a:ext uri="{9D8B030D-6E8A-4147-A177-3AD203B41FA5}">
                      <a16:colId xmlns:a16="http://schemas.microsoft.com/office/drawing/2014/main" val="2746008596"/>
                    </a:ext>
                  </a:extLst>
                </a:gridCol>
              </a:tblGrid>
              <a:tr h="51282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Начальное звено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687318"/>
                  </a:ext>
                </a:extLst>
              </a:tr>
              <a:tr h="1264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КВЕСТ – ИГРА «Маленькие финансисты»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– библиотекарь, волонтеры, школьный парламент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653946"/>
                  </a:ext>
                </a:extLst>
              </a:tr>
              <a:tr h="126450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Просмотр мультфильмов. Азбука финансовой грамотности.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Смешарики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http://www.youtube.com/watch?v=taIdYXHeEto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61043"/>
                  </a:ext>
                </a:extLst>
              </a:tr>
              <a:tr h="885151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Сказки, игры, загадки.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волонтеры, школьный парламент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16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03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41BEC33-916E-4171-B6F4-79CC2DA45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705142"/>
              </p:ext>
            </p:extLst>
          </p:nvPr>
        </p:nvGraphicFramePr>
        <p:xfrm>
          <a:off x="1418253" y="719666"/>
          <a:ext cx="9330610" cy="3889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464">
                  <a:extLst>
                    <a:ext uri="{9D8B030D-6E8A-4147-A177-3AD203B41FA5}">
                      <a16:colId xmlns:a16="http://schemas.microsoft.com/office/drawing/2014/main" val="4189810051"/>
                    </a:ext>
                  </a:extLst>
                </a:gridCol>
                <a:gridCol w="3114573">
                  <a:extLst>
                    <a:ext uri="{9D8B030D-6E8A-4147-A177-3AD203B41FA5}">
                      <a16:colId xmlns:a16="http://schemas.microsoft.com/office/drawing/2014/main" val="2121293329"/>
                    </a:ext>
                  </a:extLst>
                </a:gridCol>
                <a:gridCol w="3114573">
                  <a:extLst>
                    <a:ext uri="{9D8B030D-6E8A-4147-A177-3AD203B41FA5}">
                      <a16:colId xmlns:a16="http://schemas.microsoft.com/office/drawing/2014/main" val="4106275652"/>
                    </a:ext>
                  </a:extLst>
                </a:gridCol>
              </a:tblGrid>
              <a:tr h="49040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звено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125022"/>
                  </a:ext>
                </a:extLst>
              </a:tr>
              <a:tr h="4904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94163"/>
                  </a:ext>
                </a:extLst>
              </a:tr>
              <a:tr h="49040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Сказка о деньгах. Сериал.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https://edu.pacc.ru/kinopacc/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717879"/>
                  </a:ext>
                </a:extLst>
              </a:tr>
              <a:tr h="120921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Интеллектуальное шоу «Финансовый гений»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5-7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https://edu.pacc.ru/individualevent/articles/Intellektualnye-shou/#fingen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153167"/>
                  </a:ext>
                </a:extLst>
              </a:tr>
              <a:tr h="1209219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 «Бюджет </a:t>
                      </a:r>
                      <a:r>
                        <a:rPr lang="ru-RU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Колобковых</a:t>
                      </a:r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8-9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https://edu.pacc.ru/individualevent/articles/Treningi/#kolobkov2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77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812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141BEC33-916E-4171-B6F4-79CC2DA45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158"/>
              </p:ext>
            </p:extLst>
          </p:nvPr>
        </p:nvGraphicFramePr>
        <p:xfrm>
          <a:off x="1259633" y="523724"/>
          <a:ext cx="10161036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7012">
                  <a:extLst>
                    <a:ext uri="{9D8B030D-6E8A-4147-A177-3AD203B41FA5}">
                      <a16:colId xmlns:a16="http://schemas.microsoft.com/office/drawing/2014/main" val="4189810051"/>
                    </a:ext>
                  </a:extLst>
                </a:gridCol>
                <a:gridCol w="3387012">
                  <a:extLst>
                    <a:ext uri="{9D8B030D-6E8A-4147-A177-3AD203B41FA5}">
                      <a16:colId xmlns:a16="http://schemas.microsoft.com/office/drawing/2014/main" val="2121293329"/>
                    </a:ext>
                  </a:extLst>
                </a:gridCol>
                <a:gridCol w="3387012">
                  <a:extLst>
                    <a:ext uri="{9D8B030D-6E8A-4147-A177-3AD203B41FA5}">
                      <a16:colId xmlns:a16="http://schemas.microsoft.com/office/drawing/2014/main" val="410627565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Старшее звено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125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Кинолекторий. Просмотр сериала «Любовь. Дружба. Экономика»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9-11 класс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https://edu.pacc.ru/kinopacc/articles/1011/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594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Брейн –ринг «В дружбе с финансами»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Команды учащихся 9-11 классов и команда родителей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ttps://docs.yandex.ru/docs/view?url=ya-browser%3A%2F%2F4DT1uXEPRrJRXlUFoewruIlfXQxFWe-2g6VXoxtp3EyyOKCNR-EA1pPvTYMx_8VbNDGb3UniCFEhWHC5aZObKWP24BLdl_LeQYH-eXRsDo5HuGh_CaIwyhn-tH8SLLVwFBr3uxoj7hMWfKGPYUg4gg%3D%3D%3Fsign%3DyahRJGalyFPfRhrk7btuo9pCaBj2uhdMUj_kDfmBayI%3D&amp;name=breyn-ring.docx&amp;nosw=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717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24793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260</TotalTime>
  <Words>1073</Words>
  <Application>Microsoft Office PowerPoint</Application>
  <PresentationFormat>Широкоэкранный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Times New Roman</vt:lpstr>
      <vt:lpstr>Ретро</vt:lpstr>
      <vt:lpstr>     Проект недели        по финансовой грамотности  (в рамках  Краевого семейного финансового фестиваля)  9-15 октября 2023г.</vt:lpstr>
      <vt:lpstr>Презентация PowerPoint</vt:lpstr>
      <vt:lpstr>Презентация PowerPoint</vt:lpstr>
      <vt:lpstr>Презентация PowerPoint</vt:lpstr>
      <vt:lpstr>Открытие недели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Проект недели        по финансовой грамотности  (в рамках  Краевого семейного финансового фестиваля)  9-15 октября 2023г.</dc:title>
  <dc:creator>asyakultysheva@gmail.com</dc:creator>
  <cp:lastModifiedBy>asyakultysheva@gmail.com</cp:lastModifiedBy>
  <cp:revision>1</cp:revision>
  <dcterms:created xsi:type="dcterms:W3CDTF">2023-09-21T10:38:59Z</dcterms:created>
  <dcterms:modified xsi:type="dcterms:W3CDTF">2023-09-21T14:59:22Z</dcterms:modified>
</cp:coreProperties>
</file>