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412776"/>
            <a:ext cx="7232020" cy="1524000"/>
          </a:xfrm>
        </p:spPr>
        <p:txBody>
          <a:bodyPr/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Модель </a:t>
            </a:r>
            <a:r>
              <a:rPr lang="ru-RU" sz="5400" b="1" dirty="0">
                <a:solidFill>
                  <a:schemeClr val="bg1"/>
                </a:solidFill>
              </a:rPr>
              <a:t>варианта обучения </a:t>
            </a:r>
            <a:r>
              <a:rPr lang="ru-RU" sz="5400" b="1" dirty="0" smtClean="0">
                <a:solidFill>
                  <a:schemeClr val="bg1"/>
                </a:solidFill>
              </a:rPr>
              <a:t/>
            </a:r>
            <a:br>
              <a:rPr lang="ru-RU" sz="5400" b="1" dirty="0" smtClean="0">
                <a:solidFill>
                  <a:schemeClr val="bg1"/>
                </a:solidFill>
              </a:rPr>
            </a:br>
            <a:r>
              <a:rPr lang="ru-RU" sz="5400" dirty="0" smtClean="0">
                <a:solidFill>
                  <a:schemeClr val="bg1"/>
                </a:solidFill>
              </a:rPr>
              <a:t>«Группа допонимания»  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43600" y="5589240"/>
            <a:ext cx="3600400" cy="990600"/>
          </a:xfrm>
        </p:spPr>
        <p:txBody>
          <a:bodyPr/>
          <a:lstStyle/>
          <a:p>
            <a:r>
              <a:rPr lang="ru-RU" dirty="0" smtClean="0"/>
              <a:t>МБОУ «ТСШ №3»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553559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Разработчики</a:t>
            </a:r>
            <a:r>
              <a:rPr lang="en-US" dirty="0" smtClean="0"/>
              <a:t>: </a:t>
            </a:r>
            <a:r>
              <a:rPr lang="ru-RU" dirty="0" smtClean="0"/>
              <a:t>Зверева Л.А., зам. директора по УВР, </a:t>
            </a:r>
            <a:r>
              <a:rPr lang="ru-RU" dirty="0" smtClean="0"/>
              <a:t>Никитенко Е. В., </a:t>
            </a:r>
            <a:r>
              <a:rPr lang="ru-RU" dirty="0" smtClean="0"/>
              <a:t>учитель математики.</a:t>
            </a:r>
          </a:p>
        </p:txBody>
      </p:sp>
    </p:spTree>
    <p:extLst>
      <p:ext uri="{BB962C8B-B14F-4D97-AF65-F5344CB8AC3E}">
        <p14:creationId xmlns:p14="http://schemas.microsoft.com/office/powerpoint/2010/main" val="146664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6781800" cy="1600200"/>
          </a:xfrm>
        </p:spPr>
        <p:txBody>
          <a:bodyPr/>
          <a:lstStyle/>
          <a:p>
            <a:r>
              <a:rPr lang="ru-RU" dirty="0" smtClean="0"/>
              <a:t>Цель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337" y="1916832"/>
            <a:ext cx="8596127" cy="38862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восполнение пробелов в обучении по геометрии для качественной сдачи ОГЭ по математике.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5334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352928" cy="3886200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Вариант </a:t>
            </a:r>
            <a:r>
              <a:rPr lang="ru-RU" sz="3600" dirty="0"/>
              <a:t>кратковременного  </a:t>
            </a:r>
            <a:r>
              <a:rPr lang="ru-RU" sz="3600" dirty="0" smtClean="0"/>
              <a:t>цикличного </a:t>
            </a:r>
            <a:r>
              <a:rPr lang="ru-RU" sz="3600" dirty="0"/>
              <a:t>обучения  групп  допонимания для подготовки к </a:t>
            </a:r>
            <a:r>
              <a:rPr lang="ru-RU" sz="3600" dirty="0" smtClean="0"/>
              <a:t>ОГЭ (модуль Геометрия). </a:t>
            </a:r>
            <a:r>
              <a:rPr lang="ru-RU" sz="3600" dirty="0"/>
              <a:t>Периодичность </a:t>
            </a:r>
            <a:r>
              <a:rPr lang="ru-RU" sz="3600" dirty="0" smtClean="0"/>
              <a:t>занятий</a:t>
            </a:r>
            <a:r>
              <a:rPr lang="en-US" sz="3600" dirty="0" smtClean="0"/>
              <a:t>:</a:t>
            </a:r>
            <a:r>
              <a:rPr lang="ru-RU" sz="3600" dirty="0" smtClean="0"/>
              <a:t> после изучения каждой главы по геометрии.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22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80728"/>
            <a:ext cx="7122368" cy="3886200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Состав группы обучения</a:t>
            </a:r>
            <a:r>
              <a:rPr lang="en-US" sz="3600" dirty="0" smtClean="0"/>
              <a:t>: </a:t>
            </a:r>
            <a:r>
              <a:rPr lang="ru-RU" sz="3600" dirty="0" smtClean="0"/>
              <a:t>обучающиеся </a:t>
            </a:r>
            <a:r>
              <a:rPr lang="ru-RU" sz="3600" dirty="0" smtClean="0"/>
              <a:t>7-8 классов </a:t>
            </a:r>
            <a:r>
              <a:rPr lang="ru-RU" sz="3600" dirty="0" smtClean="0"/>
              <a:t>МБОУ «ТСШ №3» в составе </a:t>
            </a:r>
            <a:r>
              <a:rPr lang="ru-RU" sz="3600" dirty="0" smtClean="0"/>
              <a:t>36 </a:t>
            </a:r>
            <a:r>
              <a:rPr lang="ru-RU" sz="3600" dirty="0" smtClean="0"/>
              <a:t>человек.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5801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130480" cy="3886200"/>
          </a:xfrm>
        </p:spPr>
        <p:txBody>
          <a:bodyPr/>
          <a:lstStyle/>
          <a:p>
            <a:pPr algn="just"/>
            <a:r>
              <a:rPr lang="ru-RU" sz="3600" dirty="0"/>
              <a:t>В учебном объединении существуют одновременно 2 процесса: учебный и </a:t>
            </a:r>
            <a:r>
              <a:rPr lang="ru-RU" sz="3600" dirty="0" smtClean="0"/>
              <a:t>клубный.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56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208912" cy="3886200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Каждый </a:t>
            </a:r>
            <a:r>
              <a:rPr lang="ru-RU" sz="3600" dirty="0"/>
              <a:t>школьник работает </a:t>
            </a:r>
            <a:r>
              <a:rPr lang="ru-RU" sz="3600" dirty="0" smtClean="0"/>
              <a:t>по своему  индивидуальному маршруту, составленному </a:t>
            </a:r>
            <a:r>
              <a:rPr lang="ru-RU" sz="3600" dirty="0"/>
              <a:t>на основе учебных пробелов и потребностей и включает ситуации: работу в парах, обсуждение и проговаривания; воспроизведение учебного материала,  опираясь на </a:t>
            </a:r>
            <a:r>
              <a:rPr lang="ru-RU" sz="3600" dirty="0" smtClean="0"/>
              <a:t>опору; отработку </a:t>
            </a:r>
            <a:r>
              <a:rPr lang="ru-RU" sz="3600" dirty="0"/>
              <a:t>умений при самостоятельном </a:t>
            </a:r>
            <a:r>
              <a:rPr lang="ru-RU" sz="3600" dirty="0" smtClean="0"/>
              <a:t>решении.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47585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571480"/>
            <a:ext cx="8640960" cy="547260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sz="3600" dirty="0" smtClean="0"/>
              <a:t>Типы учебных курсов</a:t>
            </a:r>
            <a:r>
              <a:rPr lang="en-US" sz="3600" dirty="0" smtClean="0"/>
              <a:t>:</a:t>
            </a:r>
            <a:r>
              <a:rPr lang="ru-RU" sz="3600" dirty="0" smtClean="0"/>
              <a:t> </a:t>
            </a:r>
            <a:r>
              <a:rPr lang="ru-RU" sz="3600" dirty="0" err="1" smtClean="0"/>
              <a:t>знаниев</a:t>
            </a:r>
            <a:r>
              <a:rPr lang="ru-RU" sz="3600" dirty="0" err="1"/>
              <a:t>ы</a:t>
            </a:r>
            <a:r>
              <a:rPr lang="ru-RU" sz="3600" dirty="0" err="1" smtClean="0"/>
              <a:t>е</a:t>
            </a:r>
            <a:r>
              <a:rPr lang="ru-RU" sz="3600" dirty="0" smtClean="0"/>
              <a:t> </a:t>
            </a:r>
            <a:r>
              <a:rPr lang="ru-RU" sz="3600" dirty="0"/>
              <a:t>и </a:t>
            </a:r>
            <a:r>
              <a:rPr lang="ru-RU" sz="3600" dirty="0" err="1" smtClean="0"/>
              <a:t>умениевые</a:t>
            </a:r>
            <a:r>
              <a:rPr lang="ru-RU" sz="3600" dirty="0"/>
              <a:t>.</a:t>
            </a:r>
          </a:p>
          <a:p>
            <a:pPr algn="just">
              <a:lnSpc>
                <a:spcPct val="170000"/>
              </a:lnSpc>
            </a:pPr>
            <a:r>
              <a:rPr lang="ru-RU" sz="3600" dirty="0" smtClean="0"/>
              <a:t>Структура </a:t>
            </a:r>
            <a:r>
              <a:rPr lang="ru-RU" sz="3600" dirty="0"/>
              <a:t>курса – учебной  материал разбит на  </a:t>
            </a:r>
            <a:r>
              <a:rPr lang="ru-RU" sz="3600" dirty="0" smtClean="0"/>
              <a:t>шесть </a:t>
            </a:r>
            <a:r>
              <a:rPr lang="ru-RU" sz="3600" dirty="0"/>
              <a:t>блоков</a:t>
            </a:r>
            <a:r>
              <a:rPr lang="ru-RU" sz="3600" dirty="0" smtClean="0"/>
              <a:t>: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Смежные и вертикальные углы.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Равные треугольники. Высота, медиана, биссектриса треугольника.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Первый и второй признаки равенства треугольников.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Равнобедренный треугольник и его свойства.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Признаки равнобедренного треугольника.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Решение задач по теме «Треугольники»</a:t>
            </a:r>
          </a:p>
          <a:p>
            <a:pPr marL="742950" indent="-742950" algn="just">
              <a:buFont typeface="+mj-lt"/>
              <a:buAutoNum type="arabicPeriod"/>
            </a:pPr>
            <a:endParaRPr lang="ru-RU" sz="3600" dirty="0" smtClean="0"/>
          </a:p>
          <a:p>
            <a:pPr marL="742950" indent="-742950" algn="just">
              <a:buNone/>
            </a:pPr>
            <a:r>
              <a:rPr lang="ru-RU" sz="3600" dirty="0" smtClean="0"/>
              <a:t>   </a:t>
            </a:r>
            <a:endParaRPr lang="ru-RU" sz="36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09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111</TotalTime>
  <Words>196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NewsPrint</vt:lpstr>
      <vt:lpstr>Модель варианта обучения  «Группа допонимания»  </vt:lpstr>
      <vt:lpstr>Цель: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варианта обучения «Группа допонимания»</dc:title>
  <dc:creator>Информатика</dc:creator>
  <cp:lastModifiedBy>Зверева ЛА</cp:lastModifiedBy>
  <cp:revision>14</cp:revision>
  <dcterms:created xsi:type="dcterms:W3CDTF">2018-12-12T11:53:15Z</dcterms:created>
  <dcterms:modified xsi:type="dcterms:W3CDTF">2021-10-20T08:33:19Z</dcterms:modified>
</cp:coreProperties>
</file>